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bHgPbosOOSemFeddcTHng500A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497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b788fb4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fb788fb4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fb788fb4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  <p:pic>
        <p:nvPicPr>
          <p:cNvPr id="114" name="Google Shape;114;gfb788fb452_0_0:n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743450"/>
            <a:ext cx="4572001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og indholdsobjekt">
  <p:cSld name="2_Titel og indholdsobjek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0" y="5516879"/>
            <a:ext cx="9144000" cy="1341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-2" y="-6059"/>
            <a:ext cx="9144002" cy="531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-17942" y="5586504"/>
            <a:ext cx="9144000" cy="1114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pic>
        <p:nvPicPr>
          <p:cNvPr id="27" name="Google Shape;2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3092" y="4581980"/>
            <a:ext cx="1647968" cy="165373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554183" y="1102632"/>
            <a:ext cx="7999750" cy="138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535267" y="3198809"/>
            <a:ext cx="5466980" cy="77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535267" y="3956025"/>
            <a:ext cx="5466980" cy="77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/>
          <p:nvPr/>
        </p:nvSpPr>
        <p:spPr>
          <a:xfrm>
            <a:off x="388188" y="5943600"/>
            <a:ext cx="23636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PLO-Hovedstaden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el og indholdsobjekt">
  <p:cSld name="9_Titel og indholdsobjek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xmlns="" id="{9E3AE198-A5D1-4DF5-9CEF-02886AB04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6828" y="2375191"/>
            <a:ext cx="4338522" cy="3290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18-05-2022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xmlns="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80" y="2375192"/>
            <a:ext cx="3376614" cy="3290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5114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18-05-2022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xmlns="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79" y="2375192"/>
            <a:ext cx="7999751" cy="3290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349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2CB71F-C388-4BA6-A1F6-95E1283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E88C94F-E0A5-4DE7-8906-A9DD2AFC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E99D-BA6B-49E0-AA40-2BAA110F9B43}" type="datetimeFigureOut">
              <a:rPr lang="da-DK" smtClean="0"/>
              <a:t>18-05-2022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1E21F31-4C4B-4C54-8BA8-B0153A6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408A2F-CE60-4915-A3AA-C988F36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E6-7CB9-4F74-A1CE-01FA6AD21A7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xmlns="" id="{4D14BD13-8F10-4643-9B1A-D180D3C1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79" y="2375192"/>
            <a:ext cx="7999751" cy="3290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871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>
  <p:cSld name="Titel og indholdsobjek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554942" y="1950281"/>
            <a:ext cx="7999750" cy="329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og indholdsobjekt">
  <p:cSld name="6_Titel og indholdsobjek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645320" y="1962159"/>
            <a:ext cx="7829550" cy="34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el og indholdsobjekt">
  <p:cSld name="8_Titel og indholdsobjek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/>
          <p:nvPr/>
        </p:nvSpPr>
        <p:spPr>
          <a:xfrm>
            <a:off x="0" y="128185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pic>
        <p:nvPicPr>
          <p:cNvPr id="49" name="Google Shape;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6773" y="5791200"/>
            <a:ext cx="1020958" cy="102446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 txBox="1"/>
          <p:nvPr/>
        </p:nvSpPr>
        <p:spPr>
          <a:xfrm>
            <a:off x="828136" y="6055743"/>
            <a:ext cx="2078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PLO-Hovedstaden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og indholdsobjekt">
  <p:cSld name="1_Titel og indholdsobjek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0" y="5267325"/>
            <a:ext cx="9144000" cy="159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-2" y="-6059"/>
            <a:ext cx="9144000" cy="504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1071" y="4048125"/>
            <a:ext cx="2188412" cy="219591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/>
          <p:nvPr/>
        </p:nvSpPr>
        <p:spPr>
          <a:xfrm>
            <a:off x="776376" y="1190445"/>
            <a:ext cx="22525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PLO-Hovedstaden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og indholdsobjekt">
  <p:cSld name="3_Titel og indholdsobjek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554400" y="1951200"/>
            <a:ext cx="7999750" cy="329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rgbClr val="EA5B1B"/>
              </a:buClr>
              <a:buSzPts val="1600"/>
              <a:buFont typeface="Arial"/>
              <a:buChar char="•"/>
              <a:defRPr/>
            </a:lvl1pPr>
            <a:lvl2pPr marL="914400" lvl="1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og indholdsobjekt">
  <p:cSld name="4_Titel og indholdsobjek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4613604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554400" y="1951200"/>
            <a:ext cx="8250677" cy="332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rgbClr val="EA5B1B"/>
              </a:buClr>
              <a:buSzPts val="160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1375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og indholdsobjekt">
  <p:cSld name="5_Titel og indholdsobjek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4514851" y="1951199"/>
            <a:ext cx="3981450" cy="359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554400" y="1951200"/>
            <a:ext cx="3650346" cy="359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el og indholdsobjekt">
  <p:cSld name="7_Titel og indholdsobjek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>
            <a:off x="4754550" y="1962159"/>
            <a:ext cx="3732225" cy="348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45320" y="1962159"/>
            <a:ext cx="3732225" cy="34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208265" y="5975348"/>
            <a:ext cx="935735" cy="656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0" y="5975349"/>
            <a:ext cx="8028704" cy="656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7386163" y="5753100"/>
            <a:ext cx="1102178" cy="11006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9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26773" y="5791200"/>
            <a:ext cx="1020958" cy="102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555550" y="1950148"/>
            <a:ext cx="7999749" cy="318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28651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028951" y="69861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457952" y="6986185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19" name="Google Shape;19;p15"/>
          <p:cNvSpPr txBox="1"/>
          <p:nvPr/>
        </p:nvSpPr>
        <p:spPr>
          <a:xfrm>
            <a:off x="655657" y="6130627"/>
            <a:ext cx="29415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PLO-Hovedstaden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572125" y="1488712"/>
            <a:ext cx="7999750" cy="12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kommende </a:t>
            </a: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sundhedsreform</a:t>
            </a:r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dviklingen af det nære og sammenhængende sundhedsvæsen – set fra almen praksis</a:t>
            </a:r>
            <a:r>
              <a:rPr lang="da-DK" sz="1400" b="0" dirty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da-DK" sz="1400" b="0" dirty="0">
                <a:latin typeface="Verdana"/>
                <a:ea typeface="Verdana"/>
                <a:cs typeface="Verdana"/>
                <a:sym typeface="Verdana"/>
              </a:rPr>
            </a:br>
            <a:r>
              <a:rPr lang="da-DK" sz="1800" dirty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da-DK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da-DK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da-DK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a-DK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da-DK" dirty="0"/>
              <a:t/>
            </a:r>
            <a:br>
              <a:rPr lang="da-DK" dirty="0"/>
            </a:br>
            <a:endParaRPr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672938" y="2966721"/>
            <a:ext cx="8142777" cy="22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b="0" dirty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da-DK" sz="2400" b="0" dirty="0">
                <a:latin typeface="Verdana"/>
                <a:ea typeface="Verdana"/>
                <a:cs typeface="Verdana"/>
                <a:sym typeface="Verdana"/>
              </a:rPr>
            </a:br>
            <a:r>
              <a:rPr lang="da-DK" b="1" dirty="0"/>
              <a:t>Oplæg for Regionsældrerådet</a:t>
            </a:r>
          </a:p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i="1" dirty="0"/>
              <a:t>v. Jørgen Steen Andersen</a:t>
            </a:r>
            <a:endParaRPr dirty="0"/>
          </a:p>
          <a:p>
            <a:pPr marL="0" lvl="0" indent="0" algn="l" rtl="0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i="1" dirty="0"/>
              <a:t>Næstformand for PLO-Hovedstaden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2"/>
          </p:nvPr>
        </p:nvSpPr>
        <p:spPr>
          <a:xfrm>
            <a:off x="672938" y="4448108"/>
            <a:ext cx="54669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000" dirty="0"/>
              <a:t>16. maj 2022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E6F4ED-56B5-42CC-9ADA-53C02A28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nye struktur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72512947-C037-4A9F-9A9F-CFFDBFBB6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942" y="1493081"/>
            <a:ext cx="7999750" cy="3290576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da-DK" sz="1800" dirty="0"/>
              <a:t>Almen praksis bliver sandsynligvis (efter behandlingen af FT), repræsenteret på alle niveauer i den kommende tværsektorielle struktur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a-DK" sz="1800" dirty="0"/>
              <a:t>Konsensusbaseret – men forpligtende samarbejde - på tværs tror vi er vejen frem i det tværsektorielle samarbejde.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da-DK" sz="1800" dirty="0"/>
              <a:t>I klyngerne skal der et stort fokus på det nødvendige kendskab til hinanden.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Forskelle mellem kommuner i regionen – størrelse struktur, institutioner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Forskelle mellem almen praksis i regionen – aftalebaseret, graden af manglen på læger, størrelse af praksis, </a:t>
            </a:r>
            <a:r>
              <a:rPr lang="da-DK" sz="1800" dirty="0" err="1"/>
              <a:t>samarbejdesrelationer</a:t>
            </a:r>
            <a:r>
              <a:rPr lang="da-DK" sz="1800" dirty="0"/>
              <a:t> med kommuner mv.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Forskelle mellem hospitalerne i regionen, størrelse, fokusområde, </a:t>
            </a:r>
            <a:r>
              <a:rPr lang="da-DK" sz="1800" dirty="0" err="1"/>
              <a:t>optagområde</a:t>
            </a:r>
            <a:r>
              <a:rPr lang="da-DK" sz="1800" dirty="0"/>
              <a:t>, kultur mv.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391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d os holde færre møder og blive mere glade – og mere effektive • POV">
            <a:extLst>
              <a:ext uri="{FF2B5EF4-FFF2-40B4-BE49-F238E27FC236}">
                <a16:creationId xmlns:a16="http://schemas.microsoft.com/office/drawing/2014/main" xmlns="" id="{F64F8846-F78C-431F-8762-F9CB23AF8E2C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151" y="2585863"/>
            <a:ext cx="3835876" cy="26327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xmlns="" id="{1495D690-2121-F9AE-7531-C231EC0D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0" y="1445965"/>
            <a:ext cx="7999751" cy="842968"/>
          </a:xfrm>
        </p:spPr>
        <p:txBody>
          <a:bodyPr/>
          <a:lstStyle/>
          <a:p>
            <a:pPr algn="ctr"/>
            <a:r>
              <a:rPr lang="en-US" dirty="0"/>
              <a:t>Der vi </a:t>
            </a:r>
            <a:r>
              <a:rPr lang="da-DK" dirty="0"/>
              <a:t>ikke</a:t>
            </a:r>
            <a:r>
              <a:rPr lang="en-US" dirty="0"/>
              <a:t> </a:t>
            </a:r>
            <a:r>
              <a:rPr lang="da-DK" dirty="0"/>
              <a:t>skal</a:t>
            </a:r>
            <a:r>
              <a:rPr lang="en-US" dirty="0"/>
              <a:t> hen! 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xmlns="" id="{A93CE6FA-E080-1BF6-CEAB-3B6F8FEE4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80" y="2585864"/>
            <a:ext cx="3376614" cy="2632742"/>
          </a:xfrm>
        </p:spPr>
        <p:txBody>
          <a:bodyPr/>
          <a:lstStyle/>
          <a:p>
            <a:pPr marL="263947" indent="-263947">
              <a:buFont typeface="Arial" panose="020B0604020202020204" pitchFamily="34" charset="0"/>
              <a:buChar char="•"/>
            </a:pPr>
            <a:r>
              <a:rPr lang="en-US" dirty="0"/>
              <a:t>Lange </a:t>
            </a:r>
            <a:r>
              <a:rPr lang="da-DK" dirty="0"/>
              <a:t>beslutningsgange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en-US" dirty="0"/>
              <a:t>Lange </a:t>
            </a:r>
            <a:r>
              <a:rPr lang="da-DK" dirty="0"/>
              <a:t>møderækker</a:t>
            </a:r>
            <a:r>
              <a:rPr lang="en-US" dirty="0"/>
              <a:t> om det </a:t>
            </a:r>
            <a:r>
              <a:rPr lang="da-DK" dirty="0"/>
              <a:t>samme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dirty="0"/>
              <a:t>Procestunge arbejdsgange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dirty="0"/>
              <a:t>Masser af tidsforbrug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endParaRPr lang="da-DK" dirty="0"/>
          </a:p>
          <a:p>
            <a:pPr marL="263947" indent="-263947">
              <a:buFont typeface="Arial" panose="020B0604020202020204" pitchFamily="34" charset="0"/>
              <a:buChar char="•"/>
            </a:pPr>
            <a:endParaRPr lang="da-DK" dirty="0"/>
          </a:p>
          <a:p>
            <a:pPr marL="263947" indent="-263947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5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6EDD64-B631-4E6B-BF21-83F32DF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4" y="343378"/>
            <a:ext cx="7970570" cy="701651"/>
          </a:xfrm>
        </p:spPr>
        <p:txBody>
          <a:bodyPr/>
          <a:lstStyle/>
          <a:p>
            <a:pPr algn="ctr"/>
            <a:r>
              <a:rPr lang="da-DK" dirty="0" err="1"/>
              <a:t>PLO-H’s</a:t>
            </a:r>
            <a:r>
              <a:rPr lang="da-DK" dirty="0"/>
              <a:t> ønsker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75634D41-4FFA-4E12-8B30-95CD6D621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483" y="874461"/>
            <a:ext cx="7999751" cy="4590848"/>
          </a:xfrm>
        </p:spPr>
        <p:txBody>
          <a:bodyPr/>
          <a:lstStyle/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At der på alle niveauer sikres kendskab til – og respekt for – hinandens organisatoriske og politiske forskelligheder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At vi deltager på alle niveauer med kontinuitet og i alle dele af samarbejdet. 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At vi sikrer sammenhæng og retning gennem beslutninger i SSU. 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Ikke flere niveauer end de allerede beskrevne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Regionale rammeaftaler, og nære løsninger – måske helt ude i den enkelte kommune.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Stærkt fokus på at gøre samarbejdet nært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800" dirty="0"/>
              <a:t>Tillid til at vi kan løse problemerne sammen. </a:t>
            </a:r>
          </a:p>
        </p:txBody>
      </p:sp>
    </p:spTree>
    <p:extLst>
      <p:ext uri="{BB962C8B-B14F-4D97-AF65-F5344CB8AC3E}">
        <p14:creationId xmlns:p14="http://schemas.microsoft.com/office/powerpoint/2010/main" val="330210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E85D94-D585-48F8-A735-756F54E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Udfordring: </a:t>
            </a:r>
            <a:br>
              <a:rPr lang="da-DK" dirty="0"/>
            </a:br>
            <a:r>
              <a:rPr lang="da-DK" dirty="0"/>
              <a:t>Ressourcer i PLO-H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A7E96650-4739-4FD1-88E0-DEA22940E5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79" y="2075360"/>
            <a:ext cx="7999751" cy="3143246"/>
          </a:xfrm>
        </p:spPr>
        <p:txBody>
          <a:bodyPr/>
          <a:lstStyle/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663" dirty="0"/>
              <a:t>14 personer i PLO-H´s bestyrelse – der ”går til PLO” i fritiden. – i alt sammenlagt ca. 500-700 mødetimer tilsammen pr år. 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663" dirty="0"/>
              <a:t>Vi er udpeget til ca. 50 hverv og funktioner internt og eksternt.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663" dirty="0"/>
              <a:t>4 årsværk i sekretariatet – 3 AC og en sekretær. </a:t>
            </a:r>
          </a:p>
          <a:p>
            <a:pPr marL="263947" indent="-263947">
              <a:buFont typeface="Arial" panose="020B0604020202020204" pitchFamily="34" charset="0"/>
              <a:buChar char="•"/>
            </a:pPr>
            <a:r>
              <a:rPr lang="da-DK" sz="1663" dirty="0"/>
              <a:t>Andre opgaver i sekretariat og bestyrelse: PLO-H-bestyrelsens drift, sikre sammenhæng til PLO-Centralt, hjælpe PLO-Kommunalt, varetage medlemsservice, økonomi, presse og medlemsinformation, juridisk assistance (ca. 2-300 sager årligt), arbejde med kvalitet, og interessevaretagelse eksternt (udvalgsmøder, sekretariatsmøder mv.) osv. </a:t>
            </a:r>
          </a:p>
        </p:txBody>
      </p:sp>
    </p:spTree>
    <p:extLst>
      <p:ext uri="{BB962C8B-B14F-4D97-AF65-F5344CB8AC3E}">
        <p14:creationId xmlns:p14="http://schemas.microsoft.com/office/powerpoint/2010/main" val="247084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565075" y="870176"/>
            <a:ext cx="7970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 dirty="0"/>
              <a:t>Drømmen om 10-15 år - tilbuddet til borgerne: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dirty="0"/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639309" y="1653874"/>
            <a:ext cx="7999800" cy="33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210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sz="1800" dirty="0"/>
              <a:t>PLO-klinikker i hele landet, som kan tilbyde </a:t>
            </a:r>
            <a:r>
              <a:rPr lang="da-DK" sz="1800" i="1" dirty="0"/>
              <a:t>stabilitet og kontinuitet </a:t>
            </a:r>
            <a:r>
              <a:rPr lang="da-DK" sz="1800" dirty="0"/>
              <a:t>til alle danskere.</a:t>
            </a:r>
            <a:br>
              <a:rPr lang="da-DK" sz="1800" dirty="0"/>
            </a:br>
            <a:r>
              <a:rPr lang="da-DK" sz="1800" dirty="0"/>
              <a:t>- Udvikler tovholderrollen, tager større ansvar for at koordinere den enkelte</a:t>
            </a:r>
            <a:br>
              <a:rPr lang="da-DK" sz="1800" dirty="0"/>
            </a:br>
            <a:r>
              <a:rPr lang="da-DK" sz="1800" dirty="0"/>
              <a:t>  borgers forløb og er opsøgende overfor de svageste i patientpopulationen.</a:t>
            </a:r>
            <a:br>
              <a:rPr lang="da-DK" sz="1800" dirty="0"/>
            </a:br>
            <a:r>
              <a:rPr lang="da-DK" sz="1800" dirty="0"/>
              <a:t>- Sikrer god tilgængelighed til klinikken telefonisk, elektronisk og fysisk.</a:t>
            </a:r>
            <a:endParaRPr sz="1800" dirty="0"/>
          </a:p>
          <a:p>
            <a:pPr marL="285750" lvl="0" indent="-2921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sz="1800" dirty="0"/>
              <a:t>Kapaciteten i almen praksis øges til 5.000 læger (kapaciteter) på landsplan.</a:t>
            </a:r>
            <a:br>
              <a:rPr lang="da-DK" sz="1800" dirty="0"/>
            </a:br>
            <a:r>
              <a:rPr lang="da-DK" sz="1800" dirty="0"/>
              <a:t>- Kan nås i 2032, hvis antallet af uddannelsesstillinger øges til 400 årligt (aktuelt</a:t>
            </a:r>
            <a:br>
              <a:rPr lang="da-DK" sz="1800" dirty="0"/>
            </a:br>
            <a:r>
              <a:rPr lang="da-DK" sz="1800" dirty="0"/>
              <a:t>  320) – og der udbydes tilstrækkeligt med kapaciteter.</a:t>
            </a:r>
            <a:endParaRPr sz="1800" dirty="0"/>
          </a:p>
          <a:p>
            <a:pPr marL="285750" lvl="0" indent="-29210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da-DK" sz="1800" dirty="0"/>
              <a:t>Den øgede kapacitet i almen praksis kan understøtte flere opgaver i kommunalt regi, hvor der bliver øget behov for lægefaglige kompetencer.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573700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Drømmen om 10-15 år - samarbejdet med hospitaler og speciallæger</a:t>
            </a: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1"/>
          </p:nvPr>
        </p:nvSpPr>
        <p:spPr>
          <a:xfrm>
            <a:off x="559110" y="1645480"/>
            <a:ext cx="7999750" cy="338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/>
              <a:t>Hospitaler understøtter med undersøgelser, som almen praksis efterspørger, fx billeddiagnostik, EKKO, </a:t>
            </a:r>
            <a:r>
              <a:rPr lang="da-DK" dirty="0" err="1"/>
              <a:t>skopier</a:t>
            </a:r>
            <a:r>
              <a:rPr lang="da-DK" dirty="0"/>
              <a:t>  mv. ‒ så almen praksis’ tovholderfunktion understøttes</a:t>
            </a:r>
            <a:endParaRPr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 err="1"/>
              <a:t>Subakutte</a:t>
            </a:r>
            <a:r>
              <a:rPr lang="da-DK" dirty="0"/>
              <a:t> tider til vurdering af konkrete problemstillinger ved speciallæge/specialafdeling</a:t>
            </a:r>
            <a:endParaRPr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/>
              <a:t>Rammer for bedre adgang til telefonisk lægefaglig sparring </a:t>
            </a:r>
            <a:endParaRPr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/>
              <a:t>Tilstrækkelig kapacitet til ambulant undersøgelse af alle henviste (afviste henvisninger afskaffer vi i fællesskab).</a:t>
            </a:r>
            <a:endParaRPr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/>
              <a:t>Øget helhedsvurdering af multisyge på hospitalerne ‒ geriatri?</a:t>
            </a:r>
            <a:endParaRPr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dirty="0"/>
              <a:t>Hospitalet beholder behandlingsansvaret, i en nærmere aftalt periode efterpatienten er færdigbehandlet.</a:t>
            </a:r>
            <a:endParaRPr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a-DK" i="1" dirty="0"/>
              <a:t>Vi samarbejder ligeværdigt med patienten i centrum og finder de løsninger, der mest effektivt hjælper patienten videre. </a:t>
            </a:r>
            <a:endParaRPr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565075" y="870176"/>
            <a:ext cx="79707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 dirty="0"/>
              <a:t>Drømmen om 10-15 år ‒ samarbejdet med/i kommunen</a:t>
            </a:r>
            <a:endParaRPr dirty="0"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579175" y="1595875"/>
            <a:ext cx="7999750" cy="407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sz="1800" dirty="0"/>
              <a:t>Løser de tiltagende komplekse plejeopgaver på midlertidige pladser og i hjemmet</a:t>
            </a:r>
            <a:endParaRPr sz="1800" dirty="0"/>
          </a:p>
          <a:p>
            <a:pPr marL="285750" lvl="0" indent="-2857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sz="1800" dirty="0"/>
              <a:t>Samarbejder om etablering af tidssvarende kliniklokaler i patienternes nærhed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/>
              <a:t>Tæt og tillidsfuld dialog i de kommunale lægekontaktudvalg:</a:t>
            </a:r>
            <a:endParaRPr sz="1800" dirty="0"/>
          </a:p>
          <a:p>
            <a:pPr marL="548640" lvl="1" indent="-18288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/>
              <a:t>Attestsamarbejdet</a:t>
            </a:r>
            <a:endParaRPr sz="1800" dirty="0"/>
          </a:p>
          <a:p>
            <a:pPr marL="548640" lvl="1" indent="-18288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/>
              <a:t>Samarbejdet om børn, unge og udsatte</a:t>
            </a:r>
            <a:endParaRPr sz="1800" dirty="0"/>
          </a:p>
          <a:p>
            <a:pPr marL="548640" lvl="1" indent="-17018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da-DK" sz="1800" dirty="0"/>
              <a:t>Mere ensartede kommunale tilbud (fx gennem tværkommunalt samarbejde – som kræftrehabilitering)</a:t>
            </a:r>
          </a:p>
          <a:p>
            <a:pPr marL="548640" lvl="1" indent="-17018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da-DK" sz="1800" dirty="0"/>
              <a:t>Tværkommunal inspiration og sparring?</a:t>
            </a: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565075" y="870176"/>
            <a:ext cx="79707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Sammenfatning: Drømmescenariet 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535900" y="1424350"/>
            <a:ext cx="79998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dirty="0"/>
              <a:t>Fastholdelse af konsensusbaseret tværsektoriel ledelse – med positivt fokus, og kendskab til vores </a:t>
            </a:r>
            <a:r>
              <a:rPr lang="da-DK" dirty="0" err="1"/>
              <a:t>forsklligheder</a:t>
            </a:r>
            <a:endParaRPr dirty="0"/>
          </a:p>
          <a:p>
            <a:pPr marL="28575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dirty="0"/>
              <a:t>Kontinuiteten er en forudsætning for tovholderrollen (at der fastholdes en ”familielægemodel” frem for udbredelse af koncernklinikker)</a:t>
            </a:r>
            <a:endParaRPr dirty="0"/>
          </a:p>
          <a:p>
            <a:pPr marL="28575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dirty="0"/>
              <a:t>Øget og løbende samarbejde med hospitaler og kommuner om udrednings- og behandlingstilbud</a:t>
            </a:r>
          </a:p>
          <a:p>
            <a:pPr marL="28575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dirty="0"/>
              <a:t>Aktiv fælles indsats for at reducere belastningsbyrden, fastholde læger i almen praksis og rekruttere læger i de kommende 10 år</a:t>
            </a:r>
            <a:endParaRPr dirty="0"/>
          </a:p>
          <a:p>
            <a:pPr marL="548640" lvl="1" indent="-17018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da-DK" dirty="0"/>
              <a:t>På den korte bane – behov for at reducere arbejdsbelastningen, øge fastholdelse og rekruttering</a:t>
            </a:r>
            <a:endParaRPr dirty="0"/>
          </a:p>
          <a:p>
            <a:pPr marL="548640" lvl="1" indent="-17018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da-DK" dirty="0"/>
              <a:t>På den lange bane – tilbud om at flere opgaver løses i almen praksis – herunder en styrket  tovholderrolle for særligt de svageste borgere</a:t>
            </a:r>
            <a:endParaRPr dirty="0"/>
          </a:p>
          <a:p>
            <a:pPr marL="285750" lvl="0" indent="-2921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da-DK" dirty="0"/>
              <a:t>Kapaciteten i almen praksis udvides til 5.000 praktiserende læger (kapaciteter) på landsplan.</a:t>
            </a:r>
            <a:endParaRPr dirty="0"/>
          </a:p>
          <a:p>
            <a:pPr marL="54864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565074" y="870178"/>
            <a:ext cx="7970570" cy="74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 dirty="0"/>
              <a:t>”Sammen kan vi mere” 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554941" y="1454331"/>
            <a:ext cx="8145713" cy="39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da-DK" sz="1800" b="1" dirty="0"/>
              <a:t>I dag samarbejder Region Hovedstaden og vi aktivt om: 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Sundhedsaftalen ‒ og det fremtidige hospitalssamarbejde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Praksisplanen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Lægedækningen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Konfliktløsning (høj grad af fælles holdning og retning i Samarbejdsudvalget)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Akutområdet (ny aftale mellem PLO-H og Region H om nedbringelse af </a:t>
            </a:r>
            <a:r>
              <a:rPr lang="da-DK" sz="1800" dirty="0" err="1"/>
              <a:t>svartider</a:t>
            </a:r>
            <a:r>
              <a:rPr lang="da-DK" sz="1800" dirty="0"/>
              <a:t> gennem hjælp mellem kl. 16-18, praksiskonsulent i 1813, samarbejdsaftale om kommunale akutfunktioner mv.) </a:t>
            </a:r>
            <a:endParaRPr sz="1800" dirty="0"/>
          </a:p>
          <a:p>
            <a:pPr marL="834389" lvl="1" indent="-285749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a-DK" sz="1800" dirty="0"/>
              <a:t>Ad hoc-problemer (vaccinationsindsats, beredskabslæger)</a:t>
            </a:r>
            <a:endParaRPr sz="1800" dirty="0"/>
          </a:p>
          <a:p>
            <a:pPr marL="457200" lvl="0" indent="-34290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 sz="1800" b="1" dirty="0"/>
              <a:t>En meget positiv udviklingstendens!</a:t>
            </a:r>
            <a:endParaRPr sz="1800"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565074" y="870178"/>
            <a:ext cx="7970570" cy="74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Hvad er almen praksis?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08356" y="1538766"/>
            <a:ext cx="7999750" cy="372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Selvstændigt erhvervsdrivende </a:t>
            </a:r>
            <a:r>
              <a:rPr lang="da-DK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 </a:t>
            </a: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små selvstyrende enheder 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Overenskomsten om almen praksis sætter rammerne. Fokus på hurtig og kompetent løsning af almenmedicinske opgaver (LEON)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Gatekeeper: løser 9 ud af 10 henvendelser fra borgerne 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Ca. 50 konsultationer om dagen (heraf ca. 25 almindelige konsultationer pr. dag pr. læge)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En gennemsnitspatient har ca. 6 konsultationer pr. år, mens en borger på 79 år har ca. 15 konsultationer pr. år</a:t>
            </a:r>
            <a:endParaRPr sz="1800" dirty="0"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Kontinuitet og patientcentreret tilgang – langvarige relationer med patienterne</a:t>
            </a:r>
            <a:endParaRPr sz="1800" dirty="0"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b788fb452_0_0"/>
          <p:cNvSpPr txBox="1">
            <a:spLocks noGrp="1"/>
          </p:cNvSpPr>
          <p:nvPr>
            <p:ph type="title" idx="4294967295"/>
          </p:nvPr>
        </p:nvSpPr>
        <p:spPr>
          <a:xfrm>
            <a:off x="587375" y="188913"/>
            <a:ext cx="7969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Almen praksis’ værdigrundlag	</a:t>
            </a:r>
            <a:endParaRPr/>
          </a:p>
        </p:txBody>
      </p:sp>
      <p:pic>
        <p:nvPicPr>
          <p:cNvPr id="117" name="Google Shape;117;gfb788fb452_0_0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3313" y="781210"/>
            <a:ext cx="2277374" cy="5295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65075" y="870176"/>
            <a:ext cx="797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Vores vision 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65075" y="1516676"/>
            <a:ext cx="7999800" cy="3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Et nært og sammenhængende sundhedsvæsen, hvor borgerne har en tovholder i  almen praksis</a:t>
            </a:r>
            <a:endParaRPr sz="1800" dirty="0"/>
          </a:p>
          <a:p>
            <a:pPr marL="28575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1/3 flere læger i almen praksis inden for 10-15 år (fokus på afgang og tilgang)</a:t>
            </a:r>
            <a:endParaRPr dirty="0"/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At samarbejdet med hospitalerne og kommunen bliver en løbende proces med fokus på dialog, evaluering og gensidigt samarbejde</a:t>
            </a:r>
            <a:endParaRPr sz="1800" dirty="0"/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>
                <a:latin typeface="Calibri"/>
                <a:ea typeface="Calibri"/>
                <a:cs typeface="Calibri"/>
                <a:sym typeface="Calibri"/>
              </a:rPr>
              <a:t>At almen praksis er en ligeværdig del af ledelsen af det tværsektorielle samarbejde</a:t>
            </a:r>
            <a:endParaRPr lang="da-DK"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da-DK" sz="1800" dirty="0"/>
          </a:p>
          <a:p>
            <a:pPr marL="0" lvl="0" indent="0" algn="l" rtl="0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tabLst>
                <a:tab pos="268288" algn="l"/>
              </a:tabLst>
            </a:pPr>
            <a:r>
              <a:rPr lang="da-DK" sz="1800" dirty="0"/>
              <a:t>	En forudsætning for at indfri denne vision er, at der foretages et aktivt </a:t>
            </a:r>
            <a:r>
              <a:rPr lang="da-DK" sz="1800" dirty="0">
                <a:latin typeface="Calibri"/>
                <a:ea typeface="Calibri"/>
                <a:cs typeface="Calibri"/>
                <a:sym typeface="Calibri"/>
              </a:rPr>
              <a:t>tilvalg af 	”familielægen” og ikke af ”koncernlægen”.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Hvor står vi i dag – set fra almen praksis</a:t>
            </a:r>
            <a:br>
              <a:rPr lang="da-DK"/>
            </a:br>
            <a:r>
              <a:rPr lang="da-DK" b="1"/>
              <a:t>Kerneværdier og styrke: </a:t>
            </a:r>
            <a:br>
              <a:rPr lang="da-DK" b="1"/>
            </a:b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554942" y="1950281"/>
            <a:ext cx="7999750" cy="329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9845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Kontinuitet og kendskab til (særligt) de mest syge</a:t>
            </a:r>
            <a:endParaRPr sz="1800"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tabLst>
                <a:tab pos="268288" algn="l"/>
              </a:tabLst>
            </a:pPr>
            <a:r>
              <a:rPr lang="da-DK" sz="1800" dirty="0"/>
              <a:t>	(Ny norsk undersøgelse dokumenterer færre kontakter til lægevagt, færre 	indlæggelser, lavere dødelighed hos borgere, der har den samme læge i &gt; 15 år)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Arbejder både med fokus på det sygdomsspecifikke, men også med helhedsblik på borgerens samlede sygdomsbillede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Kendskab til borger, nærmiljø, til kommunen og til hospitalstilbud.</a:t>
            </a:r>
            <a:endParaRPr sz="1800"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 descr="Bille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291" y="1645921"/>
            <a:ext cx="5732265" cy="37976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da-DK" sz="2200"/>
              <a:t>Sammenhæng mellem kontinuitet hos egen læge, sygdom og død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 dirty="0"/>
              <a:t>Hvor står vi i dag – set fra almen praksis	</a:t>
            </a:r>
            <a:br>
              <a:rPr lang="da-DK" dirty="0"/>
            </a:br>
            <a:r>
              <a:rPr lang="da-DK" b="1" dirty="0"/>
              <a:t>Udfordringer:</a:t>
            </a:r>
            <a:br>
              <a:rPr lang="da-DK" b="1" dirty="0"/>
            </a:b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608355" y="1923774"/>
            <a:ext cx="7769349" cy="346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a-DK" sz="1800" b="1" dirty="0"/>
              <a:t>Lægemangel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3.300 praktiserende læger i hele landet i dag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På landsplan ca. 100.000 borgere uden fast læge (varetaget af regions- og udbudsklinikker) og ca. 100.000 borgere, som har læge hos ”koncernklinikker”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Region H: I 2011 var der – som i dag – ca. 1.100 kapaciteter, men antallet af borgere er steget med 160.000 borgere (svarende til 100 kapaciteter)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Der er p.t. ca. 50 læger, der mangler en kompagnon eller en ansat læge – halvdelen af dem er i planområde Syd.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565074" y="870177"/>
            <a:ext cx="7970570" cy="1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-DK"/>
              <a:t>Hvor står vi i dag – set fra almen praksis	</a:t>
            </a:r>
            <a:br>
              <a:rPr lang="da-DK"/>
            </a:br>
            <a:r>
              <a:rPr lang="da-DK" b="1"/>
              <a:t>Udfordringer:</a:t>
            </a: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550479" y="1923781"/>
            <a:ext cx="79998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a-DK" sz="1800" b="1" dirty="0"/>
              <a:t>Belastningsbyrde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Stigende opgavemængde (demografi, ændringer i sundhedsvæsenet, borgerforventninger)</a:t>
            </a:r>
            <a:endParaRPr sz="1800" dirty="0"/>
          </a:p>
          <a:p>
            <a:pPr marL="285750" lvl="0" indent="-2984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dirty="0"/>
              <a:t>40 % af praktiserende læger angiver at være udbrændte.</a:t>
            </a:r>
            <a:endParaRPr sz="1800" dirty="0"/>
          </a:p>
          <a:p>
            <a:pPr marL="285750" lvl="0" indent="-18415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a-DK" sz="1800" i="1" dirty="0"/>
              <a:t>På den korte bane behov for tiltag, der kan reducere arbejdsbelastningen, øge fastholdelse og trivsel og øge rekruttering.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L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D3C8"/>
      </a:accent1>
      <a:accent2>
        <a:srgbClr val="EA5B1B"/>
      </a:accent2>
      <a:accent3>
        <a:srgbClr val="383736"/>
      </a:accent3>
      <a:accent4>
        <a:srgbClr val="9A999A"/>
      </a:accent4>
      <a:accent5>
        <a:srgbClr val="628B79"/>
      </a:accent5>
      <a:accent6>
        <a:srgbClr val="F2D97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1073</Words>
  <Application>Microsoft Office PowerPoint</Application>
  <PresentationFormat>Skærmshow (4:3)</PresentationFormat>
  <Paragraphs>107</Paragraphs>
  <Slides>18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23" baseType="lpstr">
      <vt:lpstr>Arial</vt:lpstr>
      <vt:lpstr>Quattrocento Sans</vt:lpstr>
      <vt:lpstr>Verdana</vt:lpstr>
      <vt:lpstr>Calibri</vt:lpstr>
      <vt:lpstr>Office-tema</vt:lpstr>
      <vt:lpstr>Den kommende sundhedsreform –   Udviklingen af det nære og sammenhængende sundhedsvæsen – set fra almen praksis      </vt:lpstr>
      <vt:lpstr>”Sammen kan vi mere” </vt:lpstr>
      <vt:lpstr>Hvad er almen praksis?</vt:lpstr>
      <vt:lpstr>Almen praksis’ værdigrundlag </vt:lpstr>
      <vt:lpstr>Vores vision </vt:lpstr>
      <vt:lpstr>Hvor står vi i dag – set fra almen praksis Kerneværdier og styrke:  </vt:lpstr>
      <vt:lpstr>Sammenhæng mellem kontinuitet hos egen læge, sygdom og død</vt:lpstr>
      <vt:lpstr>Hvor står vi i dag – set fra almen praksis  Udfordringer: </vt:lpstr>
      <vt:lpstr>Hvor står vi i dag – set fra almen praksis  Udfordringer:</vt:lpstr>
      <vt:lpstr>Den nye struktur</vt:lpstr>
      <vt:lpstr>Der vi ikke skal hen! </vt:lpstr>
      <vt:lpstr>PLO-H’s ønsker</vt:lpstr>
      <vt:lpstr>Udfordring:  Ressourcer i PLO-H</vt:lpstr>
      <vt:lpstr>Drømmen om 10-15 år - tilbuddet til borgerne:  </vt:lpstr>
      <vt:lpstr>Drømmen om 10-15 år - samarbejdet med hospitaler og speciallæger</vt:lpstr>
      <vt:lpstr>Drømmen om 10-15 år ‒ samarbejdet med/i kommunen</vt:lpstr>
      <vt:lpstr>Sammenfatning: Drømmescenariet 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Drømmescenariet for det nære sundhedsvæsen om 10-15 år   Og konkrete bud på, hvad der skal til ‒ set fra de praktiserende læger</dc:title>
  <dc:creator>Annemette Vindelev</dc:creator>
  <cp:lastModifiedBy>Joern Gettermann</cp:lastModifiedBy>
  <cp:revision>22</cp:revision>
  <dcterms:created xsi:type="dcterms:W3CDTF">2020-02-25T09:07:36Z</dcterms:created>
  <dcterms:modified xsi:type="dcterms:W3CDTF">2022-05-18T20:01:53Z</dcterms:modified>
</cp:coreProperties>
</file>