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652" r:id="rId5"/>
    <p:sldId id="4684" r:id="rId6"/>
    <p:sldId id="4690" r:id="rId7"/>
    <p:sldId id="4706" r:id="rId8"/>
    <p:sldId id="4698" r:id="rId9"/>
    <p:sldId id="4691" r:id="rId10"/>
    <p:sldId id="256" r:id="rId11"/>
    <p:sldId id="4703" r:id="rId12"/>
    <p:sldId id="4680" r:id="rId13"/>
    <p:sldId id="278" r:id="rId14"/>
    <p:sldId id="4705" r:id="rId15"/>
    <p:sldId id="4699" r:id="rId16"/>
    <p:sldId id="4704" r:id="rId17"/>
    <p:sldId id="4692" r:id="rId18"/>
    <p:sldId id="4700" r:id="rId19"/>
    <p:sldId id="4702" r:id="rId20"/>
  </p:sldIdLst>
  <p:sldSz cx="12192000" cy="6858000"/>
  <p:notesSz cx="6797675" cy="9926638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8AADCDC4-9564-49D9-9969-6F179F5B86B5}">
          <p14:sldIdLst>
            <p14:sldId id="652"/>
            <p14:sldId id="4684"/>
            <p14:sldId id="4690"/>
            <p14:sldId id="4706"/>
            <p14:sldId id="4698"/>
            <p14:sldId id="4691"/>
            <p14:sldId id="256"/>
            <p14:sldId id="4703"/>
            <p14:sldId id="4680"/>
            <p14:sldId id="278"/>
            <p14:sldId id="4705"/>
            <p14:sldId id="4699"/>
            <p14:sldId id="4704"/>
            <p14:sldId id="4692"/>
            <p14:sldId id="4700"/>
            <p14:sldId id="470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8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60"/>
  </p:normalViewPr>
  <p:slideViewPr>
    <p:cSldViewPr>
      <p:cViewPr>
        <p:scale>
          <a:sx n="117" d="100"/>
          <a:sy n="117" d="100"/>
        </p:scale>
        <p:origin x="-108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18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6CC21D-55B1-4887-9782-EF41711AA17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559869F-978E-484A-ACFF-7517FABFFD45}">
      <dgm:prSet/>
      <dgm:spPr/>
      <dgm:t>
        <a:bodyPr/>
        <a:lstStyle/>
        <a:p>
          <a:r>
            <a:rPr lang="da-DK"/>
            <a:t>Benævnes ofte TELEMEDICIN eller TELESUNDHED</a:t>
          </a:r>
          <a:endParaRPr lang="en-US"/>
        </a:p>
      </dgm:t>
    </dgm:pt>
    <dgm:pt modelId="{D5DAEC30-ECD7-4CDC-80A0-CCA748F2654B}" type="parTrans" cxnId="{F7773BE7-9955-4C55-AA61-DD0306FF2C6C}">
      <dgm:prSet/>
      <dgm:spPr/>
      <dgm:t>
        <a:bodyPr/>
        <a:lstStyle/>
        <a:p>
          <a:endParaRPr lang="en-US"/>
        </a:p>
      </dgm:t>
    </dgm:pt>
    <dgm:pt modelId="{5CABA7F2-C0E2-4B66-ABFC-6B29E1717183}" type="sibTrans" cxnId="{F7773BE7-9955-4C55-AA61-DD0306FF2C6C}">
      <dgm:prSet/>
      <dgm:spPr/>
      <dgm:t>
        <a:bodyPr/>
        <a:lstStyle/>
        <a:p>
          <a:endParaRPr lang="en-US"/>
        </a:p>
      </dgm:t>
    </dgm:pt>
    <dgm:pt modelId="{04DE6ECC-4291-4CCC-AF5F-31FF35012154}">
      <dgm:prSet/>
      <dgm:spPr/>
      <dgm:t>
        <a:bodyPr/>
        <a:lstStyle/>
        <a:p>
          <a:r>
            <a:rPr lang="da-DK"/>
            <a:t>Kan foregå via:</a:t>
          </a:r>
          <a:endParaRPr lang="en-US"/>
        </a:p>
      </dgm:t>
    </dgm:pt>
    <dgm:pt modelId="{978E1C09-0D23-4C86-9E30-0D6E768459F5}" type="parTrans" cxnId="{D8DC041D-5E5B-490D-9EAA-7E8E67FF972D}">
      <dgm:prSet/>
      <dgm:spPr/>
      <dgm:t>
        <a:bodyPr/>
        <a:lstStyle/>
        <a:p>
          <a:endParaRPr lang="en-US"/>
        </a:p>
      </dgm:t>
    </dgm:pt>
    <dgm:pt modelId="{8B3E7B1A-940E-40D3-9005-79F66D3D2FFD}" type="sibTrans" cxnId="{D8DC041D-5E5B-490D-9EAA-7E8E67FF972D}">
      <dgm:prSet/>
      <dgm:spPr/>
      <dgm:t>
        <a:bodyPr/>
        <a:lstStyle/>
        <a:p>
          <a:endParaRPr lang="en-US"/>
        </a:p>
      </dgm:t>
    </dgm:pt>
    <dgm:pt modelId="{DFBC4BE0-7026-4871-964B-4690E9DA72DB}">
      <dgm:prSet/>
      <dgm:spPr/>
      <dgm:t>
        <a:bodyPr/>
        <a:lstStyle/>
        <a:p>
          <a:r>
            <a:rPr lang="da-DK"/>
            <a:t>Telefon og video</a:t>
          </a:r>
          <a:endParaRPr lang="en-US"/>
        </a:p>
      </dgm:t>
    </dgm:pt>
    <dgm:pt modelId="{6A645A39-C24A-4F3E-8812-E7304AFCC15B}" type="parTrans" cxnId="{B6BB4F21-CC91-4E65-8887-867CA012D46F}">
      <dgm:prSet/>
      <dgm:spPr/>
      <dgm:t>
        <a:bodyPr/>
        <a:lstStyle/>
        <a:p>
          <a:endParaRPr lang="en-US"/>
        </a:p>
      </dgm:t>
    </dgm:pt>
    <dgm:pt modelId="{45B0E450-9C6D-48D0-B7CB-4B3C59CC0242}" type="sibTrans" cxnId="{B6BB4F21-CC91-4E65-8887-867CA012D46F}">
      <dgm:prSet/>
      <dgm:spPr/>
      <dgm:t>
        <a:bodyPr/>
        <a:lstStyle/>
        <a:p>
          <a:endParaRPr lang="en-US"/>
        </a:p>
      </dgm:t>
    </dgm:pt>
    <dgm:pt modelId="{6E4F99FE-6147-4185-AA55-432F520C1E70}">
      <dgm:prSet/>
      <dgm:spPr/>
      <dgm:t>
        <a:bodyPr/>
        <a:lstStyle/>
        <a:p>
          <a:r>
            <a:rPr lang="da-DK"/>
            <a:t>Hjemmemålinger</a:t>
          </a:r>
          <a:endParaRPr lang="en-US"/>
        </a:p>
      </dgm:t>
    </dgm:pt>
    <dgm:pt modelId="{1BB0530F-D9BF-455F-A17D-4D4F542B4977}" type="parTrans" cxnId="{9DF65901-AA30-4844-A8C5-E727C268A706}">
      <dgm:prSet/>
      <dgm:spPr/>
      <dgm:t>
        <a:bodyPr/>
        <a:lstStyle/>
        <a:p>
          <a:endParaRPr lang="en-US"/>
        </a:p>
      </dgm:t>
    </dgm:pt>
    <dgm:pt modelId="{11C7FFAF-0774-4E5A-82D0-F76B7042B78E}" type="sibTrans" cxnId="{9DF65901-AA30-4844-A8C5-E727C268A706}">
      <dgm:prSet/>
      <dgm:spPr/>
      <dgm:t>
        <a:bodyPr/>
        <a:lstStyle/>
        <a:p>
          <a:endParaRPr lang="en-US"/>
        </a:p>
      </dgm:t>
    </dgm:pt>
    <dgm:pt modelId="{D3553C4D-24D6-4D15-8401-35486A10D69F}">
      <dgm:prSet/>
      <dgm:spPr/>
      <dgm:t>
        <a:bodyPr/>
        <a:lstStyle/>
        <a:p>
          <a:r>
            <a:rPr lang="da-DK"/>
            <a:t>Patientrapporterede oplysninger</a:t>
          </a:r>
          <a:endParaRPr lang="en-US"/>
        </a:p>
      </dgm:t>
    </dgm:pt>
    <dgm:pt modelId="{453843B3-1C69-49D6-8091-E61E2D805BA4}" type="parTrans" cxnId="{364D6437-3EB3-4C54-9FB5-B86D344D0FBD}">
      <dgm:prSet/>
      <dgm:spPr/>
      <dgm:t>
        <a:bodyPr/>
        <a:lstStyle/>
        <a:p>
          <a:endParaRPr lang="en-US"/>
        </a:p>
      </dgm:t>
    </dgm:pt>
    <dgm:pt modelId="{116A313C-59A6-4F75-B992-20112DC5296C}" type="sibTrans" cxnId="{364D6437-3EB3-4C54-9FB5-B86D344D0FBD}">
      <dgm:prSet/>
      <dgm:spPr/>
      <dgm:t>
        <a:bodyPr/>
        <a:lstStyle/>
        <a:p>
          <a:endParaRPr lang="en-US"/>
        </a:p>
      </dgm:t>
    </dgm:pt>
    <dgm:pt modelId="{17E7C47E-A210-4DB6-A6AF-60CB3DA8EADE}">
      <dgm:prSet/>
      <dgm:spPr/>
      <dgm:t>
        <a:bodyPr/>
        <a:lstStyle/>
        <a:p>
          <a:r>
            <a:rPr lang="da-DK"/>
            <a:t>App på internettet</a:t>
          </a:r>
          <a:endParaRPr lang="en-US"/>
        </a:p>
      </dgm:t>
    </dgm:pt>
    <dgm:pt modelId="{BCB4D1E1-B694-43EA-99ED-EED5FD7B998A}" type="parTrans" cxnId="{4D7AF60A-FB3A-45A9-BE05-B2E3AA85CFA4}">
      <dgm:prSet/>
      <dgm:spPr/>
      <dgm:t>
        <a:bodyPr/>
        <a:lstStyle/>
        <a:p>
          <a:endParaRPr lang="en-US"/>
        </a:p>
      </dgm:t>
    </dgm:pt>
    <dgm:pt modelId="{9DF54A77-6DB3-4217-9CB3-4F02983317C1}" type="sibTrans" cxnId="{4D7AF60A-FB3A-45A9-BE05-B2E3AA85CFA4}">
      <dgm:prSet/>
      <dgm:spPr/>
      <dgm:t>
        <a:bodyPr/>
        <a:lstStyle/>
        <a:p>
          <a:endParaRPr lang="en-US"/>
        </a:p>
      </dgm:t>
    </dgm:pt>
    <dgm:pt modelId="{97A26129-AA1A-44C6-91BA-F8B27135D75E}">
      <dgm:prSet/>
      <dgm:spPr/>
      <dgm:t>
        <a:bodyPr/>
        <a:lstStyle/>
        <a:p>
          <a:r>
            <a:rPr lang="da-DK"/>
            <a:t>Mobile indsatser</a:t>
          </a:r>
          <a:endParaRPr lang="en-US"/>
        </a:p>
      </dgm:t>
    </dgm:pt>
    <dgm:pt modelId="{425F8A7B-E138-40E2-9309-BA51821C2BCC}" type="parTrans" cxnId="{05F02F78-556F-4502-87BC-184E353B5778}">
      <dgm:prSet/>
      <dgm:spPr/>
      <dgm:t>
        <a:bodyPr/>
        <a:lstStyle/>
        <a:p>
          <a:endParaRPr lang="en-US"/>
        </a:p>
      </dgm:t>
    </dgm:pt>
    <dgm:pt modelId="{3BC7B8B1-DEBA-4D27-B699-5971E4B80728}" type="sibTrans" cxnId="{05F02F78-556F-4502-87BC-184E353B5778}">
      <dgm:prSet/>
      <dgm:spPr/>
      <dgm:t>
        <a:bodyPr/>
        <a:lstStyle/>
        <a:p>
          <a:endParaRPr lang="en-US"/>
        </a:p>
      </dgm:t>
    </dgm:pt>
    <dgm:pt modelId="{3001C262-8D58-4764-8C55-D4843C8BE352}">
      <dgm:prSet/>
      <dgm:spPr/>
      <dgm:t>
        <a:bodyPr/>
        <a:lstStyle/>
        <a:p>
          <a:r>
            <a:rPr lang="da-DK"/>
            <a:t>Digitalt understøttet hjemmebehandling kan være både monosektorielt og tværsektorielt</a:t>
          </a:r>
          <a:endParaRPr lang="en-US"/>
        </a:p>
      </dgm:t>
    </dgm:pt>
    <dgm:pt modelId="{3E5D266B-CD16-4716-BD5D-E6C6561A970E}" type="parTrans" cxnId="{2060B035-2209-4EE2-BB7D-B7190BF2E9F5}">
      <dgm:prSet/>
      <dgm:spPr/>
      <dgm:t>
        <a:bodyPr/>
        <a:lstStyle/>
        <a:p>
          <a:endParaRPr lang="en-US"/>
        </a:p>
      </dgm:t>
    </dgm:pt>
    <dgm:pt modelId="{613C5B9D-CDF1-4032-A82A-EDD9C25A1A08}" type="sibTrans" cxnId="{2060B035-2209-4EE2-BB7D-B7190BF2E9F5}">
      <dgm:prSet/>
      <dgm:spPr/>
      <dgm:t>
        <a:bodyPr/>
        <a:lstStyle/>
        <a:p>
          <a:endParaRPr lang="en-US"/>
        </a:p>
      </dgm:t>
    </dgm:pt>
    <dgm:pt modelId="{A0DBC423-248A-4FB3-875D-50283EA68038}" type="pres">
      <dgm:prSet presAssocID="{AC6CC21D-55B1-4887-9782-EF41711AA1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15CCF41C-C86E-4B0C-B277-02C225D8C85A}" type="pres">
      <dgm:prSet presAssocID="{F559869F-978E-484A-ACFF-7517FABFFD4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E4C4EF7-F0F4-43E6-9E58-3418599AC04B}" type="pres">
      <dgm:prSet presAssocID="{5CABA7F2-C0E2-4B66-ABFC-6B29E1717183}" presName="spacer" presStyleCnt="0"/>
      <dgm:spPr/>
    </dgm:pt>
    <dgm:pt modelId="{AC389122-41A3-4655-B147-9F4A58E09C46}" type="pres">
      <dgm:prSet presAssocID="{04DE6ECC-4291-4CCC-AF5F-31FF3501215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F7EF9447-1CD1-446A-9C62-19A9E5217AD4}" type="pres">
      <dgm:prSet presAssocID="{04DE6ECC-4291-4CCC-AF5F-31FF3501215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FA135883-9183-40E6-8ACC-4BE0D672FC93}" type="pres">
      <dgm:prSet presAssocID="{3001C262-8D58-4764-8C55-D4843C8BE35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F8F9F2B6-ACBD-4540-8687-A91CB22ED16B}" type="presOf" srcId="{17E7C47E-A210-4DB6-A6AF-60CB3DA8EADE}" destId="{F7EF9447-1CD1-446A-9C62-19A9E5217AD4}" srcOrd="0" destOrd="3" presId="urn:microsoft.com/office/officeart/2005/8/layout/vList2"/>
    <dgm:cxn modelId="{05F02F78-556F-4502-87BC-184E353B5778}" srcId="{04DE6ECC-4291-4CCC-AF5F-31FF35012154}" destId="{97A26129-AA1A-44C6-91BA-F8B27135D75E}" srcOrd="4" destOrd="0" parTransId="{425F8A7B-E138-40E2-9309-BA51821C2BCC}" sibTransId="{3BC7B8B1-DEBA-4D27-B699-5971E4B80728}"/>
    <dgm:cxn modelId="{2060B035-2209-4EE2-BB7D-B7190BF2E9F5}" srcId="{AC6CC21D-55B1-4887-9782-EF41711AA17B}" destId="{3001C262-8D58-4764-8C55-D4843C8BE352}" srcOrd="2" destOrd="0" parTransId="{3E5D266B-CD16-4716-BD5D-E6C6561A970E}" sibTransId="{613C5B9D-CDF1-4032-A82A-EDD9C25A1A08}"/>
    <dgm:cxn modelId="{E57272BA-6046-4360-A735-6C1B1DAFDCE1}" type="presOf" srcId="{3001C262-8D58-4764-8C55-D4843C8BE352}" destId="{FA135883-9183-40E6-8ACC-4BE0D672FC93}" srcOrd="0" destOrd="0" presId="urn:microsoft.com/office/officeart/2005/8/layout/vList2"/>
    <dgm:cxn modelId="{671611B1-5899-4303-8778-1710E4D1EB5A}" type="presOf" srcId="{97A26129-AA1A-44C6-91BA-F8B27135D75E}" destId="{F7EF9447-1CD1-446A-9C62-19A9E5217AD4}" srcOrd="0" destOrd="4" presId="urn:microsoft.com/office/officeart/2005/8/layout/vList2"/>
    <dgm:cxn modelId="{F481F04C-474B-47D0-AB75-04075B15775F}" type="presOf" srcId="{6E4F99FE-6147-4185-AA55-432F520C1E70}" destId="{F7EF9447-1CD1-446A-9C62-19A9E5217AD4}" srcOrd="0" destOrd="1" presId="urn:microsoft.com/office/officeart/2005/8/layout/vList2"/>
    <dgm:cxn modelId="{6E6321B8-1A48-4716-B3D9-D6D7708DF426}" type="presOf" srcId="{AC6CC21D-55B1-4887-9782-EF41711AA17B}" destId="{A0DBC423-248A-4FB3-875D-50283EA68038}" srcOrd="0" destOrd="0" presId="urn:microsoft.com/office/officeart/2005/8/layout/vList2"/>
    <dgm:cxn modelId="{9DF65901-AA30-4844-A8C5-E727C268A706}" srcId="{04DE6ECC-4291-4CCC-AF5F-31FF35012154}" destId="{6E4F99FE-6147-4185-AA55-432F520C1E70}" srcOrd="1" destOrd="0" parTransId="{1BB0530F-D9BF-455F-A17D-4D4F542B4977}" sibTransId="{11C7FFAF-0774-4E5A-82D0-F76B7042B78E}"/>
    <dgm:cxn modelId="{B6BB4F21-CC91-4E65-8887-867CA012D46F}" srcId="{04DE6ECC-4291-4CCC-AF5F-31FF35012154}" destId="{DFBC4BE0-7026-4871-964B-4690E9DA72DB}" srcOrd="0" destOrd="0" parTransId="{6A645A39-C24A-4F3E-8812-E7304AFCC15B}" sibTransId="{45B0E450-9C6D-48D0-B7CB-4B3C59CC0242}"/>
    <dgm:cxn modelId="{2C605E36-F1AF-42A7-BE00-D64A1CE05B4E}" type="presOf" srcId="{D3553C4D-24D6-4D15-8401-35486A10D69F}" destId="{F7EF9447-1CD1-446A-9C62-19A9E5217AD4}" srcOrd="0" destOrd="2" presId="urn:microsoft.com/office/officeart/2005/8/layout/vList2"/>
    <dgm:cxn modelId="{AAFC76BB-7D0B-41B3-8D98-2B431DC312DD}" type="presOf" srcId="{DFBC4BE0-7026-4871-964B-4690E9DA72DB}" destId="{F7EF9447-1CD1-446A-9C62-19A9E5217AD4}" srcOrd="0" destOrd="0" presId="urn:microsoft.com/office/officeart/2005/8/layout/vList2"/>
    <dgm:cxn modelId="{364D6437-3EB3-4C54-9FB5-B86D344D0FBD}" srcId="{04DE6ECC-4291-4CCC-AF5F-31FF35012154}" destId="{D3553C4D-24D6-4D15-8401-35486A10D69F}" srcOrd="2" destOrd="0" parTransId="{453843B3-1C69-49D6-8091-E61E2D805BA4}" sibTransId="{116A313C-59A6-4F75-B992-20112DC5296C}"/>
    <dgm:cxn modelId="{F7773BE7-9955-4C55-AA61-DD0306FF2C6C}" srcId="{AC6CC21D-55B1-4887-9782-EF41711AA17B}" destId="{F559869F-978E-484A-ACFF-7517FABFFD45}" srcOrd="0" destOrd="0" parTransId="{D5DAEC30-ECD7-4CDC-80A0-CCA748F2654B}" sibTransId="{5CABA7F2-C0E2-4B66-ABFC-6B29E1717183}"/>
    <dgm:cxn modelId="{D8DC041D-5E5B-490D-9EAA-7E8E67FF972D}" srcId="{AC6CC21D-55B1-4887-9782-EF41711AA17B}" destId="{04DE6ECC-4291-4CCC-AF5F-31FF35012154}" srcOrd="1" destOrd="0" parTransId="{978E1C09-0D23-4C86-9E30-0D6E768459F5}" sibTransId="{8B3E7B1A-940E-40D3-9005-79F66D3D2FFD}"/>
    <dgm:cxn modelId="{FD4573A3-D44B-40BC-893E-AABE13E132E0}" type="presOf" srcId="{F559869F-978E-484A-ACFF-7517FABFFD45}" destId="{15CCF41C-C86E-4B0C-B277-02C225D8C85A}" srcOrd="0" destOrd="0" presId="urn:microsoft.com/office/officeart/2005/8/layout/vList2"/>
    <dgm:cxn modelId="{4D7AF60A-FB3A-45A9-BE05-B2E3AA85CFA4}" srcId="{04DE6ECC-4291-4CCC-AF5F-31FF35012154}" destId="{17E7C47E-A210-4DB6-A6AF-60CB3DA8EADE}" srcOrd="3" destOrd="0" parTransId="{BCB4D1E1-B694-43EA-99ED-EED5FD7B998A}" sibTransId="{9DF54A77-6DB3-4217-9CB3-4F02983317C1}"/>
    <dgm:cxn modelId="{0147A88C-4451-4E56-BA9D-28141BB0067A}" type="presOf" srcId="{04DE6ECC-4291-4CCC-AF5F-31FF35012154}" destId="{AC389122-41A3-4655-B147-9F4A58E09C46}" srcOrd="0" destOrd="0" presId="urn:microsoft.com/office/officeart/2005/8/layout/vList2"/>
    <dgm:cxn modelId="{8706F4F9-EA61-4CBB-AE9A-7436E361D09C}" type="presParOf" srcId="{A0DBC423-248A-4FB3-875D-50283EA68038}" destId="{15CCF41C-C86E-4B0C-B277-02C225D8C85A}" srcOrd="0" destOrd="0" presId="urn:microsoft.com/office/officeart/2005/8/layout/vList2"/>
    <dgm:cxn modelId="{C1EA16F1-7D38-495B-9CF0-231C8A9A91F1}" type="presParOf" srcId="{A0DBC423-248A-4FB3-875D-50283EA68038}" destId="{DE4C4EF7-F0F4-43E6-9E58-3418599AC04B}" srcOrd="1" destOrd="0" presId="urn:microsoft.com/office/officeart/2005/8/layout/vList2"/>
    <dgm:cxn modelId="{EF3FB4E5-2F1C-4AD1-8A8E-F1164A0D06A4}" type="presParOf" srcId="{A0DBC423-248A-4FB3-875D-50283EA68038}" destId="{AC389122-41A3-4655-B147-9F4A58E09C46}" srcOrd="2" destOrd="0" presId="urn:microsoft.com/office/officeart/2005/8/layout/vList2"/>
    <dgm:cxn modelId="{632CBF07-3969-42A4-9FA8-31940F96D8F5}" type="presParOf" srcId="{A0DBC423-248A-4FB3-875D-50283EA68038}" destId="{F7EF9447-1CD1-446A-9C62-19A9E5217AD4}" srcOrd="3" destOrd="0" presId="urn:microsoft.com/office/officeart/2005/8/layout/vList2"/>
    <dgm:cxn modelId="{E5584523-37F2-4236-9184-922E8C08C5CC}" type="presParOf" srcId="{A0DBC423-248A-4FB3-875D-50283EA68038}" destId="{FA135883-9183-40E6-8ACC-4BE0D672FC9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ECDA5C-A351-4AAA-B5A9-6AF13A65FE1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E69A093-389E-4786-B844-1210FEC21778}">
      <dgm:prSet/>
      <dgm:spPr/>
      <dgm:t>
        <a:bodyPr/>
        <a:lstStyle/>
        <a:p>
          <a:r>
            <a:rPr lang="da-DK"/>
            <a:t>Hurtigere adgang til diagnostik og behandling (podning, igangsættelse af behandling)</a:t>
          </a:r>
          <a:endParaRPr lang="en-US"/>
        </a:p>
      </dgm:t>
    </dgm:pt>
    <dgm:pt modelId="{65415419-42E4-4656-8A2D-424443B852E2}" type="parTrans" cxnId="{47C2F6F7-9BD3-43CF-8CFD-584B79F03B32}">
      <dgm:prSet/>
      <dgm:spPr/>
      <dgm:t>
        <a:bodyPr/>
        <a:lstStyle/>
        <a:p>
          <a:endParaRPr lang="en-US"/>
        </a:p>
      </dgm:t>
    </dgm:pt>
    <dgm:pt modelId="{7CAE1429-66F0-4C0B-92A6-3F2BF907B68E}" type="sibTrans" cxnId="{47C2F6F7-9BD3-43CF-8CFD-584B79F03B32}">
      <dgm:prSet/>
      <dgm:spPr/>
      <dgm:t>
        <a:bodyPr/>
        <a:lstStyle/>
        <a:p>
          <a:endParaRPr lang="en-US"/>
        </a:p>
      </dgm:t>
    </dgm:pt>
    <dgm:pt modelId="{2551AB66-DF49-41AA-8D78-800F65B85DB1}">
      <dgm:prSet/>
      <dgm:spPr/>
      <dgm:t>
        <a:bodyPr/>
        <a:lstStyle/>
        <a:p>
          <a:r>
            <a:rPr lang="da-DK"/>
            <a:t>Forebyggelse af infektion og andre kedelig udfald</a:t>
          </a:r>
          <a:endParaRPr lang="en-US"/>
        </a:p>
      </dgm:t>
    </dgm:pt>
    <dgm:pt modelId="{F22ED47E-9597-42B4-BB5F-255C936ED822}" type="parTrans" cxnId="{2A278E10-D43C-4180-BF78-1192767C07E5}">
      <dgm:prSet/>
      <dgm:spPr/>
      <dgm:t>
        <a:bodyPr/>
        <a:lstStyle/>
        <a:p>
          <a:endParaRPr lang="en-US"/>
        </a:p>
      </dgm:t>
    </dgm:pt>
    <dgm:pt modelId="{96A219EE-29E1-46BF-A6EA-BF76BCC5B173}" type="sibTrans" cxnId="{2A278E10-D43C-4180-BF78-1192767C07E5}">
      <dgm:prSet/>
      <dgm:spPr/>
      <dgm:t>
        <a:bodyPr/>
        <a:lstStyle/>
        <a:p>
          <a:endParaRPr lang="en-US"/>
        </a:p>
      </dgm:t>
    </dgm:pt>
    <dgm:pt modelId="{E658C6F0-6FB3-4A66-8B2A-09E485377276}">
      <dgm:prSet/>
      <dgm:spPr/>
      <dgm:t>
        <a:bodyPr/>
        <a:lstStyle/>
        <a:p>
          <a:r>
            <a:rPr lang="da-DK"/>
            <a:t>Mindre transport  (udmattende, lang ventetid, miljøskift)</a:t>
          </a:r>
          <a:endParaRPr lang="en-US"/>
        </a:p>
      </dgm:t>
    </dgm:pt>
    <dgm:pt modelId="{711625F0-5972-438A-855D-AAF4F9FF270E}" type="parTrans" cxnId="{3AE2E2D7-F111-4BD2-ABCC-8E3E3B340D26}">
      <dgm:prSet/>
      <dgm:spPr/>
      <dgm:t>
        <a:bodyPr/>
        <a:lstStyle/>
        <a:p>
          <a:endParaRPr lang="en-US"/>
        </a:p>
      </dgm:t>
    </dgm:pt>
    <dgm:pt modelId="{7B172BB6-0176-487F-93A1-D0D99674AB7A}" type="sibTrans" cxnId="{3AE2E2D7-F111-4BD2-ABCC-8E3E3B340D26}">
      <dgm:prSet/>
      <dgm:spPr/>
      <dgm:t>
        <a:bodyPr/>
        <a:lstStyle/>
        <a:p>
          <a:endParaRPr lang="en-US"/>
        </a:p>
      </dgm:t>
    </dgm:pt>
    <dgm:pt modelId="{D37352E4-27A5-46EE-A89D-9917FF179DB9}">
      <dgm:prSet/>
      <dgm:spPr/>
      <dgm:t>
        <a:bodyPr/>
        <a:lstStyle/>
        <a:p>
          <a:r>
            <a:rPr lang="da-DK"/>
            <a:t>Styrkelse af det nære sundhedsvæsen</a:t>
          </a:r>
          <a:endParaRPr lang="en-US"/>
        </a:p>
      </dgm:t>
    </dgm:pt>
    <dgm:pt modelId="{D6812820-586A-480C-A44C-370159DC61D0}" type="parTrans" cxnId="{44C38CF6-B01B-46E0-88C9-ABEA83AFE297}">
      <dgm:prSet/>
      <dgm:spPr/>
      <dgm:t>
        <a:bodyPr/>
        <a:lstStyle/>
        <a:p>
          <a:endParaRPr lang="en-US"/>
        </a:p>
      </dgm:t>
    </dgm:pt>
    <dgm:pt modelId="{210D1AA9-FF7C-4B6F-BE96-53B3B5EEEC8F}" type="sibTrans" cxnId="{44C38CF6-B01B-46E0-88C9-ABEA83AFE297}">
      <dgm:prSet/>
      <dgm:spPr/>
      <dgm:t>
        <a:bodyPr/>
        <a:lstStyle/>
        <a:p>
          <a:endParaRPr lang="en-US"/>
        </a:p>
      </dgm:t>
    </dgm:pt>
    <dgm:pt modelId="{D04FEC5A-778A-44E5-BC3E-9A956EDEDF06}">
      <dgm:prSet/>
      <dgm:spPr/>
      <dgm:t>
        <a:bodyPr/>
        <a:lstStyle/>
        <a:p>
          <a:r>
            <a:rPr lang="da-DK"/>
            <a:t>Kompetenceløft (Videncenter for Sårheling)</a:t>
          </a:r>
          <a:endParaRPr lang="en-US"/>
        </a:p>
      </dgm:t>
    </dgm:pt>
    <dgm:pt modelId="{975077A3-CF08-4920-9750-878CEA1F65DE}" type="parTrans" cxnId="{388D261D-0709-4D4A-AAB7-3891B0AA109E}">
      <dgm:prSet/>
      <dgm:spPr/>
      <dgm:t>
        <a:bodyPr/>
        <a:lstStyle/>
        <a:p>
          <a:endParaRPr lang="en-US"/>
        </a:p>
      </dgm:t>
    </dgm:pt>
    <dgm:pt modelId="{85397A7F-73FB-4F6A-B5D9-E33AFAAECEA5}" type="sibTrans" cxnId="{388D261D-0709-4D4A-AAB7-3891B0AA109E}">
      <dgm:prSet/>
      <dgm:spPr/>
      <dgm:t>
        <a:bodyPr/>
        <a:lstStyle/>
        <a:p>
          <a:endParaRPr lang="en-US"/>
        </a:p>
      </dgm:t>
    </dgm:pt>
    <dgm:pt modelId="{89521F2B-BE8D-4228-AA43-57D703168204}">
      <dgm:prSet/>
      <dgm:spPr/>
      <dgm:t>
        <a:bodyPr/>
        <a:lstStyle/>
        <a:p>
          <a:r>
            <a:rPr lang="da-DK"/>
            <a:t>Tidligere opsporing (ude i borgerens eget hjem)</a:t>
          </a:r>
          <a:endParaRPr lang="en-US"/>
        </a:p>
      </dgm:t>
    </dgm:pt>
    <dgm:pt modelId="{37176D1B-9917-4233-8370-14811C4AB03B}" type="parTrans" cxnId="{14FDB916-D745-4167-BD10-9C40208DB6D4}">
      <dgm:prSet/>
      <dgm:spPr/>
      <dgm:t>
        <a:bodyPr/>
        <a:lstStyle/>
        <a:p>
          <a:endParaRPr lang="en-US"/>
        </a:p>
      </dgm:t>
    </dgm:pt>
    <dgm:pt modelId="{7677BE46-7CDF-44C6-BF1B-9D6DA8C4AD02}" type="sibTrans" cxnId="{14FDB916-D745-4167-BD10-9C40208DB6D4}">
      <dgm:prSet/>
      <dgm:spPr/>
      <dgm:t>
        <a:bodyPr/>
        <a:lstStyle/>
        <a:p>
          <a:endParaRPr lang="en-US"/>
        </a:p>
      </dgm:t>
    </dgm:pt>
    <dgm:pt modelId="{31840367-E642-45A7-BA13-B51F9D40EDEB}">
      <dgm:prSet/>
      <dgm:spPr/>
      <dgm:t>
        <a:bodyPr/>
        <a:lstStyle/>
        <a:p>
          <a:r>
            <a:rPr lang="da-DK"/>
            <a:t>Hurtigere behandling </a:t>
          </a:r>
          <a:endParaRPr lang="en-US"/>
        </a:p>
      </dgm:t>
    </dgm:pt>
    <dgm:pt modelId="{E96D93E0-981F-4AB5-85B4-19C595EE1DBC}" type="parTrans" cxnId="{DBC446AA-F1CC-4D45-B78D-61DAE4A31632}">
      <dgm:prSet/>
      <dgm:spPr/>
      <dgm:t>
        <a:bodyPr/>
        <a:lstStyle/>
        <a:p>
          <a:endParaRPr lang="en-US"/>
        </a:p>
      </dgm:t>
    </dgm:pt>
    <dgm:pt modelId="{EF4A9E8E-6495-4F2C-A769-BDC0B5411050}" type="sibTrans" cxnId="{DBC446AA-F1CC-4D45-B78D-61DAE4A31632}">
      <dgm:prSet/>
      <dgm:spPr/>
      <dgm:t>
        <a:bodyPr/>
        <a:lstStyle/>
        <a:p>
          <a:endParaRPr lang="en-US"/>
        </a:p>
      </dgm:t>
    </dgm:pt>
    <dgm:pt modelId="{9ED3E399-988C-4489-913E-02E396F7A6F3}" type="pres">
      <dgm:prSet presAssocID="{08ECDA5C-A351-4AAA-B5A9-6AF13A65FE1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696D0BFC-70AA-4516-8A77-EFF80A510CEF}" type="pres">
      <dgm:prSet presAssocID="{BE69A093-389E-4786-B844-1210FEC21778}" presName="compNode" presStyleCnt="0"/>
      <dgm:spPr/>
    </dgm:pt>
    <dgm:pt modelId="{28F2CB4E-249A-4BF7-9325-DEA07C12EF6E}" type="pres">
      <dgm:prSet presAssocID="{BE69A093-389E-4786-B844-1210FEC21778}" presName="bgRect" presStyleLbl="bgShp" presStyleIdx="0" presStyleCnt="4"/>
      <dgm:spPr/>
    </dgm:pt>
    <dgm:pt modelId="{B864C3C4-808A-4726-BDDF-914D2CD2CBD3}" type="pres">
      <dgm:prSet presAssocID="{BE69A093-389E-4786-B844-1210FEC2177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mbulance kontur"/>
        </a:ext>
      </dgm:extLst>
    </dgm:pt>
    <dgm:pt modelId="{D87E8252-61B8-4A7A-BD88-979F5D006FBB}" type="pres">
      <dgm:prSet presAssocID="{BE69A093-389E-4786-B844-1210FEC21778}" presName="spaceRect" presStyleCnt="0"/>
      <dgm:spPr/>
    </dgm:pt>
    <dgm:pt modelId="{ACFAB3A6-FFAD-464B-A067-9E5ADEADE267}" type="pres">
      <dgm:prSet presAssocID="{BE69A093-389E-4786-B844-1210FEC21778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da-DK"/>
        </a:p>
      </dgm:t>
    </dgm:pt>
    <dgm:pt modelId="{856F8B1B-7BB8-4CBD-8991-F02F4F8FDD90}" type="pres">
      <dgm:prSet presAssocID="{7CAE1429-66F0-4C0B-92A6-3F2BF907B68E}" presName="sibTrans" presStyleCnt="0"/>
      <dgm:spPr/>
    </dgm:pt>
    <dgm:pt modelId="{B54F8DA9-8905-4822-8761-D990A6A06373}" type="pres">
      <dgm:prSet presAssocID="{2551AB66-DF49-41AA-8D78-800F65B85DB1}" presName="compNode" presStyleCnt="0"/>
      <dgm:spPr/>
    </dgm:pt>
    <dgm:pt modelId="{5F12C5D6-AE65-4F66-B0A6-BB08B7D1A1A7}" type="pres">
      <dgm:prSet presAssocID="{2551AB66-DF49-41AA-8D78-800F65B85DB1}" presName="bgRect" presStyleLbl="bgShp" presStyleIdx="1" presStyleCnt="4"/>
      <dgm:spPr/>
    </dgm:pt>
    <dgm:pt modelId="{CDED3B4A-751C-4C14-950E-0ECF8B418CA8}" type="pres">
      <dgm:prSet presAssocID="{2551AB66-DF49-41AA-8D78-800F65B85DB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fkrydsning"/>
        </a:ext>
      </dgm:extLst>
    </dgm:pt>
    <dgm:pt modelId="{14986AA9-4CEA-483A-B287-88F87424ABE1}" type="pres">
      <dgm:prSet presAssocID="{2551AB66-DF49-41AA-8D78-800F65B85DB1}" presName="spaceRect" presStyleCnt="0"/>
      <dgm:spPr/>
    </dgm:pt>
    <dgm:pt modelId="{42669850-07A4-4915-899B-CB42F018FE94}" type="pres">
      <dgm:prSet presAssocID="{2551AB66-DF49-41AA-8D78-800F65B85DB1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da-DK"/>
        </a:p>
      </dgm:t>
    </dgm:pt>
    <dgm:pt modelId="{DC9D00CD-9A6C-489F-BA15-C121C528FC48}" type="pres">
      <dgm:prSet presAssocID="{96A219EE-29E1-46BF-A6EA-BF76BCC5B173}" presName="sibTrans" presStyleCnt="0"/>
      <dgm:spPr/>
    </dgm:pt>
    <dgm:pt modelId="{22C15B64-EAF7-4B7C-BCF5-E4C7019DE49C}" type="pres">
      <dgm:prSet presAssocID="{E658C6F0-6FB3-4A66-8B2A-09E485377276}" presName="compNode" presStyleCnt="0"/>
      <dgm:spPr/>
    </dgm:pt>
    <dgm:pt modelId="{B1B7F349-E7C6-42E6-8A61-801F31C545B6}" type="pres">
      <dgm:prSet presAssocID="{E658C6F0-6FB3-4A66-8B2A-09E485377276}" presName="bgRect" presStyleLbl="bgShp" presStyleIdx="2" presStyleCnt="4"/>
      <dgm:spPr/>
    </dgm:pt>
    <dgm:pt modelId="{722C3C5B-2734-430D-B6B5-AE1A1164E5CC}" type="pres">
      <dgm:prSet presAssocID="{E658C6F0-6FB3-4A66-8B2A-09E48537727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dge scene"/>
        </a:ext>
      </dgm:extLst>
    </dgm:pt>
    <dgm:pt modelId="{5F8AD477-3EEF-4A65-A860-B2CC034B270E}" type="pres">
      <dgm:prSet presAssocID="{E658C6F0-6FB3-4A66-8B2A-09E485377276}" presName="spaceRect" presStyleCnt="0"/>
      <dgm:spPr/>
    </dgm:pt>
    <dgm:pt modelId="{45899CD3-1B74-4CB1-847D-B2E89E9152D9}" type="pres">
      <dgm:prSet presAssocID="{E658C6F0-6FB3-4A66-8B2A-09E485377276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da-DK"/>
        </a:p>
      </dgm:t>
    </dgm:pt>
    <dgm:pt modelId="{78102B13-A66E-459F-B724-00CD86D4300E}" type="pres">
      <dgm:prSet presAssocID="{7B172BB6-0176-487F-93A1-D0D99674AB7A}" presName="sibTrans" presStyleCnt="0"/>
      <dgm:spPr/>
    </dgm:pt>
    <dgm:pt modelId="{7628F254-2DED-489E-8496-A12C79F23623}" type="pres">
      <dgm:prSet presAssocID="{D37352E4-27A5-46EE-A89D-9917FF179DB9}" presName="compNode" presStyleCnt="0"/>
      <dgm:spPr/>
    </dgm:pt>
    <dgm:pt modelId="{D86773A0-F33F-4F50-809F-367EB55BB2C7}" type="pres">
      <dgm:prSet presAssocID="{D37352E4-27A5-46EE-A89D-9917FF179DB9}" presName="bgRect" presStyleLbl="bgShp" presStyleIdx="3" presStyleCnt="4"/>
      <dgm:spPr/>
    </dgm:pt>
    <dgm:pt modelId="{B4375E52-4524-42D3-B57C-B2C5643DA742}" type="pres">
      <dgm:prSet presAssocID="{D37352E4-27A5-46EE-A89D-9917FF179DB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7F813E1C-794E-45B7-912E-16FFFAC32D1A}" type="pres">
      <dgm:prSet presAssocID="{D37352E4-27A5-46EE-A89D-9917FF179DB9}" presName="spaceRect" presStyleCnt="0"/>
      <dgm:spPr/>
    </dgm:pt>
    <dgm:pt modelId="{0A110CE0-4196-45E8-AC1D-2DF7CF42154C}" type="pres">
      <dgm:prSet presAssocID="{D37352E4-27A5-46EE-A89D-9917FF179DB9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da-DK"/>
        </a:p>
      </dgm:t>
    </dgm:pt>
    <dgm:pt modelId="{7D5709CE-2CDC-4B36-A6C5-DD4AD82D9CD6}" type="pres">
      <dgm:prSet presAssocID="{D37352E4-27A5-46EE-A89D-9917FF179DB9}" presName="desTx" presStyleLbl="revTx" presStyleIdx="4" presStyleCnt="5">
        <dgm:presLayoutVars/>
      </dgm:prSet>
      <dgm:spPr/>
      <dgm:t>
        <a:bodyPr/>
        <a:lstStyle/>
        <a:p>
          <a:endParaRPr lang="da-DK"/>
        </a:p>
      </dgm:t>
    </dgm:pt>
  </dgm:ptLst>
  <dgm:cxnLst>
    <dgm:cxn modelId="{47C2F6F7-9BD3-43CF-8CFD-584B79F03B32}" srcId="{08ECDA5C-A351-4AAA-B5A9-6AF13A65FE17}" destId="{BE69A093-389E-4786-B844-1210FEC21778}" srcOrd="0" destOrd="0" parTransId="{65415419-42E4-4656-8A2D-424443B852E2}" sibTransId="{7CAE1429-66F0-4C0B-92A6-3F2BF907B68E}"/>
    <dgm:cxn modelId="{4A8E63E6-6A18-4FAE-B97F-90D72E8CED8A}" type="presOf" srcId="{BE69A093-389E-4786-B844-1210FEC21778}" destId="{ACFAB3A6-FFAD-464B-A067-9E5ADEADE267}" srcOrd="0" destOrd="0" presId="urn:microsoft.com/office/officeart/2018/2/layout/IconVerticalSolidList"/>
    <dgm:cxn modelId="{DBC446AA-F1CC-4D45-B78D-61DAE4A31632}" srcId="{D37352E4-27A5-46EE-A89D-9917FF179DB9}" destId="{31840367-E642-45A7-BA13-B51F9D40EDEB}" srcOrd="2" destOrd="0" parTransId="{E96D93E0-981F-4AB5-85B4-19C595EE1DBC}" sibTransId="{EF4A9E8E-6495-4F2C-A769-BDC0B5411050}"/>
    <dgm:cxn modelId="{689707A6-C030-4CD0-9F31-0D340EAA48F3}" type="presOf" srcId="{2551AB66-DF49-41AA-8D78-800F65B85DB1}" destId="{42669850-07A4-4915-899B-CB42F018FE94}" srcOrd="0" destOrd="0" presId="urn:microsoft.com/office/officeart/2018/2/layout/IconVerticalSolidList"/>
    <dgm:cxn modelId="{33A54EDE-2423-4D0B-84CE-745967606DB0}" type="presOf" srcId="{D04FEC5A-778A-44E5-BC3E-9A956EDEDF06}" destId="{7D5709CE-2CDC-4B36-A6C5-DD4AD82D9CD6}" srcOrd="0" destOrd="0" presId="urn:microsoft.com/office/officeart/2018/2/layout/IconVerticalSolidList"/>
    <dgm:cxn modelId="{C3E792DB-B7B2-4BD8-BE37-B290041A60EF}" type="presOf" srcId="{D37352E4-27A5-46EE-A89D-9917FF179DB9}" destId="{0A110CE0-4196-45E8-AC1D-2DF7CF42154C}" srcOrd="0" destOrd="0" presId="urn:microsoft.com/office/officeart/2018/2/layout/IconVerticalSolidList"/>
    <dgm:cxn modelId="{39B3FC36-BE4E-437C-8C69-B307771CB064}" type="presOf" srcId="{08ECDA5C-A351-4AAA-B5A9-6AF13A65FE17}" destId="{9ED3E399-988C-4489-913E-02E396F7A6F3}" srcOrd="0" destOrd="0" presId="urn:microsoft.com/office/officeart/2018/2/layout/IconVerticalSolidList"/>
    <dgm:cxn modelId="{2A278E10-D43C-4180-BF78-1192767C07E5}" srcId="{08ECDA5C-A351-4AAA-B5A9-6AF13A65FE17}" destId="{2551AB66-DF49-41AA-8D78-800F65B85DB1}" srcOrd="1" destOrd="0" parTransId="{F22ED47E-9597-42B4-BB5F-255C936ED822}" sibTransId="{96A219EE-29E1-46BF-A6EA-BF76BCC5B173}"/>
    <dgm:cxn modelId="{388D261D-0709-4D4A-AAB7-3891B0AA109E}" srcId="{D37352E4-27A5-46EE-A89D-9917FF179DB9}" destId="{D04FEC5A-778A-44E5-BC3E-9A956EDEDF06}" srcOrd="0" destOrd="0" parTransId="{975077A3-CF08-4920-9750-878CEA1F65DE}" sibTransId="{85397A7F-73FB-4F6A-B5D9-E33AFAAECEA5}"/>
    <dgm:cxn modelId="{DFA619D2-0D77-437E-B77F-7899570DDBF5}" type="presOf" srcId="{E658C6F0-6FB3-4A66-8B2A-09E485377276}" destId="{45899CD3-1B74-4CB1-847D-B2E89E9152D9}" srcOrd="0" destOrd="0" presId="urn:microsoft.com/office/officeart/2018/2/layout/IconVerticalSolidList"/>
    <dgm:cxn modelId="{44C38CF6-B01B-46E0-88C9-ABEA83AFE297}" srcId="{08ECDA5C-A351-4AAA-B5A9-6AF13A65FE17}" destId="{D37352E4-27A5-46EE-A89D-9917FF179DB9}" srcOrd="3" destOrd="0" parTransId="{D6812820-586A-480C-A44C-370159DC61D0}" sibTransId="{210D1AA9-FF7C-4B6F-BE96-53B3B5EEEC8F}"/>
    <dgm:cxn modelId="{3AE2E2D7-F111-4BD2-ABCC-8E3E3B340D26}" srcId="{08ECDA5C-A351-4AAA-B5A9-6AF13A65FE17}" destId="{E658C6F0-6FB3-4A66-8B2A-09E485377276}" srcOrd="2" destOrd="0" parTransId="{711625F0-5972-438A-855D-AAF4F9FF270E}" sibTransId="{7B172BB6-0176-487F-93A1-D0D99674AB7A}"/>
    <dgm:cxn modelId="{14FDB916-D745-4167-BD10-9C40208DB6D4}" srcId="{D37352E4-27A5-46EE-A89D-9917FF179DB9}" destId="{89521F2B-BE8D-4228-AA43-57D703168204}" srcOrd="1" destOrd="0" parTransId="{37176D1B-9917-4233-8370-14811C4AB03B}" sibTransId="{7677BE46-7CDF-44C6-BF1B-9D6DA8C4AD02}"/>
    <dgm:cxn modelId="{E58C7422-AB32-4E25-9D03-02C0D999DE53}" type="presOf" srcId="{89521F2B-BE8D-4228-AA43-57D703168204}" destId="{7D5709CE-2CDC-4B36-A6C5-DD4AD82D9CD6}" srcOrd="0" destOrd="1" presId="urn:microsoft.com/office/officeart/2018/2/layout/IconVerticalSolidList"/>
    <dgm:cxn modelId="{8EBA17D9-05AB-4D89-92CE-9ADC7FDF074A}" type="presOf" srcId="{31840367-E642-45A7-BA13-B51F9D40EDEB}" destId="{7D5709CE-2CDC-4B36-A6C5-DD4AD82D9CD6}" srcOrd="0" destOrd="2" presId="urn:microsoft.com/office/officeart/2018/2/layout/IconVerticalSolidList"/>
    <dgm:cxn modelId="{FDFA497D-945C-417A-9BA8-AEF21CE259F6}" type="presParOf" srcId="{9ED3E399-988C-4489-913E-02E396F7A6F3}" destId="{696D0BFC-70AA-4516-8A77-EFF80A510CEF}" srcOrd="0" destOrd="0" presId="urn:microsoft.com/office/officeart/2018/2/layout/IconVerticalSolidList"/>
    <dgm:cxn modelId="{6DCE055C-2110-4369-8B02-6A58207878F8}" type="presParOf" srcId="{696D0BFC-70AA-4516-8A77-EFF80A510CEF}" destId="{28F2CB4E-249A-4BF7-9325-DEA07C12EF6E}" srcOrd="0" destOrd="0" presId="urn:microsoft.com/office/officeart/2018/2/layout/IconVerticalSolidList"/>
    <dgm:cxn modelId="{9EAC3F5F-6BC4-4F94-B5DC-944906D412CF}" type="presParOf" srcId="{696D0BFC-70AA-4516-8A77-EFF80A510CEF}" destId="{B864C3C4-808A-4726-BDDF-914D2CD2CBD3}" srcOrd="1" destOrd="0" presId="urn:microsoft.com/office/officeart/2018/2/layout/IconVerticalSolidList"/>
    <dgm:cxn modelId="{E0401003-6F4A-4BB9-AF00-3D287A627B94}" type="presParOf" srcId="{696D0BFC-70AA-4516-8A77-EFF80A510CEF}" destId="{D87E8252-61B8-4A7A-BD88-979F5D006FBB}" srcOrd="2" destOrd="0" presId="urn:microsoft.com/office/officeart/2018/2/layout/IconVerticalSolidList"/>
    <dgm:cxn modelId="{51C21273-5248-43E5-8643-20C1E5EB7EE2}" type="presParOf" srcId="{696D0BFC-70AA-4516-8A77-EFF80A510CEF}" destId="{ACFAB3A6-FFAD-464B-A067-9E5ADEADE267}" srcOrd="3" destOrd="0" presId="urn:microsoft.com/office/officeart/2018/2/layout/IconVerticalSolidList"/>
    <dgm:cxn modelId="{2597CDE9-993F-4CA7-BB3A-7123B997BC14}" type="presParOf" srcId="{9ED3E399-988C-4489-913E-02E396F7A6F3}" destId="{856F8B1B-7BB8-4CBD-8991-F02F4F8FDD90}" srcOrd="1" destOrd="0" presId="urn:microsoft.com/office/officeart/2018/2/layout/IconVerticalSolidList"/>
    <dgm:cxn modelId="{3BBD1434-AD4A-4D3B-BC20-6BE527FF1B86}" type="presParOf" srcId="{9ED3E399-988C-4489-913E-02E396F7A6F3}" destId="{B54F8DA9-8905-4822-8761-D990A6A06373}" srcOrd="2" destOrd="0" presId="urn:microsoft.com/office/officeart/2018/2/layout/IconVerticalSolidList"/>
    <dgm:cxn modelId="{3FA92720-00EA-4F60-9FF3-A6D1885B3464}" type="presParOf" srcId="{B54F8DA9-8905-4822-8761-D990A6A06373}" destId="{5F12C5D6-AE65-4F66-B0A6-BB08B7D1A1A7}" srcOrd="0" destOrd="0" presId="urn:microsoft.com/office/officeart/2018/2/layout/IconVerticalSolidList"/>
    <dgm:cxn modelId="{6D15D880-3169-402A-BF7E-591F1B68393D}" type="presParOf" srcId="{B54F8DA9-8905-4822-8761-D990A6A06373}" destId="{CDED3B4A-751C-4C14-950E-0ECF8B418CA8}" srcOrd="1" destOrd="0" presId="urn:microsoft.com/office/officeart/2018/2/layout/IconVerticalSolidList"/>
    <dgm:cxn modelId="{6998000A-E9B5-47A1-B671-18B14AE4F4C9}" type="presParOf" srcId="{B54F8DA9-8905-4822-8761-D990A6A06373}" destId="{14986AA9-4CEA-483A-B287-88F87424ABE1}" srcOrd="2" destOrd="0" presId="urn:microsoft.com/office/officeart/2018/2/layout/IconVerticalSolidList"/>
    <dgm:cxn modelId="{E82353E0-8669-4AE4-9FDF-B737669FD886}" type="presParOf" srcId="{B54F8DA9-8905-4822-8761-D990A6A06373}" destId="{42669850-07A4-4915-899B-CB42F018FE94}" srcOrd="3" destOrd="0" presId="urn:microsoft.com/office/officeart/2018/2/layout/IconVerticalSolidList"/>
    <dgm:cxn modelId="{7E412A7B-5C61-40B1-8B86-DCFD0D3B5020}" type="presParOf" srcId="{9ED3E399-988C-4489-913E-02E396F7A6F3}" destId="{DC9D00CD-9A6C-489F-BA15-C121C528FC48}" srcOrd="3" destOrd="0" presId="urn:microsoft.com/office/officeart/2018/2/layout/IconVerticalSolidList"/>
    <dgm:cxn modelId="{9A80DA83-607C-4286-9B4C-C85A75D73D6D}" type="presParOf" srcId="{9ED3E399-988C-4489-913E-02E396F7A6F3}" destId="{22C15B64-EAF7-4B7C-BCF5-E4C7019DE49C}" srcOrd="4" destOrd="0" presId="urn:microsoft.com/office/officeart/2018/2/layout/IconVerticalSolidList"/>
    <dgm:cxn modelId="{D133615B-DED0-4961-9962-A37D245C267D}" type="presParOf" srcId="{22C15B64-EAF7-4B7C-BCF5-E4C7019DE49C}" destId="{B1B7F349-E7C6-42E6-8A61-801F31C545B6}" srcOrd="0" destOrd="0" presId="urn:microsoft.com/office/officeart/2018/2/layout/IconVerticalSolidList"/>
    <dgm:cxn modelId="{E948B5AB-065B-46E8-9314-C86B3D1CF20B}" type="presParOf" srcId="{22C15B64-EAF7-4B7C-BCF5-E4C7019DE49C}" destId="{722C3C5B-2734-430D-B6B5-AE1A1164E5CC}" srcOrd="1" destOrd="0" presId="urn:microsoft.com/office/officeart/2018/2/layout/IconVerticalSolidList"/>
    <dgm:cxn modelId="{A2E9B598-E0F1-4768-8375-1460115E19C2}" type="presParOf" srcId="{22C15B64-EAF7-4B7C-BCF5-E4C7019DE49C}" destId="{5F8AD477-3EEF-4A65-A860-B2CC034B270E}" srcOrd="2" destOrd="0" presId="urn:microsoft.com/office/officeart/2018/2/layout/IconVerticalSolidList"/>
    <dgm:cxn modelId="{BF65BDED-7B6C-45D3-A534-0F90FBFDD1A1}" type="presParOf" srcId="{22C15B64-EAF7-4B7C-BCF5-E4C7019DE49C}" destId="{45899CD3-1B74-4CB1-847D-B2E89E9152D9}" srcOrd="3" destOrd="0" presId="urn:microsoft.com/office/officeart/2018/2/layout/IconVerticalSolidList"/>
    <dgm:cxn modelId="{A7F2960D-A4B6-408A-834C-A2C05D0A2DB5}" type="presParOf" srcId="{9ED3E399-988C-4489-913E-02E396F7A6F3}" destId="{78102B13-A66E-459F-B724-00CD86D4300E}" srcOrd="5" destOrd="0" presId="urn:microsoft.com/office/officeart/2018/2/layout/IconVerticalSolidList"/>
    <dgm:cxn modelId="{6E29F57A-BBFE-4EB6-B140-462478D42767}" type="presParOf" srcId="{9ED3E399-988C-4489-913E-02E396F7A6F3}" destId="{7628F254-2DED-489E-8496-A12C79F23623}" srcOrd="6" destOrd="0" presId="urn:microsoft.com/office/officeart/2018/2/layout/IconVerticalSolidList"/>
    <dgm:cxn modelId="{3933A1CA-1376-4FCD-9644-811A17F534AC}" type="presParOf" srcId="{7628F254-2DED-489E-8496-A12C79F23623}" destId="{D86773A0-F33F-4F50-809F-367EB55BB2C7}" srcOrd="0" destOrd="0" presId="urn:microsoft.com/office/officeart/2018/2/layout/IconVerticalSolidList"/>
    <dgm:cxn modelId="{5CC96061-C447-42E5-A365-B18B6F1841D8}" type="presParOf" srcId="{7628F254-2DED-489E-8496-A12C79F23623}" destId="{B4375E52-4524-42D3-B57C-B2C5643DA742}" srcOrd="1" destOrd="0" presId="urn:microsoft.com/office/officeart/2018/2/layout/IconVerticalSolidList"/>
    <dgm:cxn modelId="{2B3845CC-18B9-41EF-8D50-9327B4A2859F}" type="presParOf" srcId="{7628F254-2DED-489E-8496-A12C79F23623}" destId="{7F813E1C-794E-45B7-912E-16FFFAC32D1A}" srcOrd="2" destOrd="0" presId="urn:microsoft.com/office/officeart/2018/2/layout/IconVerticalSolidList"/>
    <dgm:cxn modelId="{9D755107-1725-4E04-A7B7-5917178BAB59}" type="presParOf" srcId="{7628F254-2DED-489E-8496-A12C79F23623}" destId="{0A110CE0-4196-45E8-AC1D-2DF7CF42154C}" srcOrd="3" destOrd="0" presId="urn:microsoft.com/office/officeart/2018/2/layout/IconVerticalSolidList"/>
    <dgm:cxn modelId="{C3D4B0FC-822F-4DAB-8261-7E1E8E620918}" type="presParOf" srcId="{7628F254-2DED-489E-8496-A12C79F23623}" destId="{7D5709CE-2CDC-4B36-A6C5-DD4AD82D9CD6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CF41C-C86E-4B0C-B277-02C225D8C85A}">
      <dsp:nvSpPr>
        <dsp:cNvPr id="0" name=""/>
        <dsp:cNvSpPr/>
      </dsp:nvSpPr>
      <dsp:spPr>
        <a:xfrm>
          <a:off x="0" y="9000"/>
          <a:ext cx="10363200" cy="950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500" kern="1200"/>
            <a:t>Benævnes ofte TELEMEDICIN eller TELESUNDHED</a:t>
          </a:r>
          <a:endParaRPr lang="en-US" sz="2500" kern="1200"/>
        </a:p>
      </dsp:txBody>
      <dsp:txXfrm>
        <a:off x="46406" y="55406"/>
        <a:ext cx="10270388" cy="857813"/>
      </dsp:txXfrm>
    </dsp:sp>
    <dsp:sp modelId="{AC389122-41A3-4655-B147-9F4A58E09C46}">
      <dsp:nvSpPr>
        <dsp:cNvPr id="0" name=""/>
        <dsp:cNvSpPr/>
      </dsp:nvSpPr>
      <dsp:spPr>
        <a:xfrm>
          <a:off x="0" y="1031625"/>
          <a:ext cx="10363200" cy="950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500" kern="1200"/>
            <a:t>Kan foregå via:</a:t>
          </a:r>
          <a:endParaRPr lang="en-US" sz="2500" kern="1200"/>
        </a:p>
      </dsp:txBody>
      <dsp:txXfrm>
        <a:off x="46406" y="1078031"/>
        <a:ext cx="10270388" cy="857813"/>
      </dsp:txXfrm>
    </dsp:sp>
    <dsp:sp modelId="{F7EF9447-1CD1-446A-9C62-19A9E5217AD4}">
      <dsp:nvSpPr>
        <dsp:cNvPr id="0" name=""/>
        <dsp:cNvSpPr/>
      </dsp:nvSpPr>
      <dsp:spPr>
        <a:xfrm>
          <a:off x="0" y="1982250"/>
          <a:ext cx="10363200" cy="163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9032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a-DK" sz="2000" kern="1200"/>
            <a:t>Telefon og video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a-DK" sz="2000" kern="1200"/>
            <a:t>Hjemmemålinger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a-DK" sz="2000" kern="1200"/>
            <a:t>Patientrapporterede oplysninger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a-DK" sz="2000" kern="1200"/>
            <a:t>App på internettet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a-DK" sz="2000" kern="1200"/>
            <a:t>Mobile indsatser</a:t>
          </a:r>
          <a:endParaRPr lang="en-US" sz="2000" kern="1200"/>
        </a:p>
      </dsp:txBody>
      <dsp:txXfrm>
        <a:off x="0" y="1982250"/>
        <a:ext cx="10363200" cy="1630125"/>
      </dsp:txXfrm>
    </dsp:sp>
    <dsp:sp modelId="{FA135883-9183-40E6-8ACC-4BE0D672FC93}">
      <dsp:nvSpPr>
        <dsp:cNvPr id="0" name=""/>
        <dsp:cNvSpPr/>
      </dsp:nvSpPr>
      <dsp:spPr>
        <a:xfrm>
          <a:off x="0" y="3612375"/>
          <a:ext cx="10363200" cy="950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500" kern="1200"/>
            <a:t>Digitalt understøttet hjemmebehandling kan være både monosektorielt og tværsektorielt</a:t>
          </a:r>
          <a:endParaRPr lang="en-US" sz="2500" kern="1200"/>
        </a:p>
      </dsp:txBody>
      <dsp:txXfrm>
        <a:off x="46406" y="3658781"/>
        <a:ext cx="10270388" cy="8578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99" y="0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84" charset="-128"/>
              </a:defRPr>
            </a:lvl1pPr>
          </a:lstStyle>
          <a:p>
            <a:pPr>
              <a:defRPr/>
            </a:pPr>
            <a:fld id="{87CDE223-13FA-4828-9D1A-C7B02DAB0E98}" type="datetimeFigureOut">
              <a:rPr lang="da-DK"/>
              <a:pPr>
                <a:defRPr/>
              </a:pPr>
              <a:t>25-10-2023</a:t>
            </a:fld>
            <a:endParaRPr lang="da-DK" dirty="0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402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99" y="9428402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FC1BACE-4384-454B-8833-3F38D3EBE3EE}" type="slidenum">
              <a:rPr lang="da-DK" altLang="da-DK"/>
              <a:pPr>
                <a:defRPr/>
              </a:pPr>
              <a:t>‹nr.›</a:t>
            </a:fld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3316476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6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itchFamily="-84" charset="-128"/>
              </a:defRPr>
            </a:lvl1pPr>
          </a:lstStyle>
          <a:p>
            <a:pPr>
              <a:defRPr/>
            </a:pPr>
            <a:fld id="{12723C4B-FB5E-4D50-9EF0-CAB4F01FE19D}" type="datetimeFigureOut">
              <a:rPr lang="da-DK"/>
              <a:pPr>
                <a:defRPr/>
              </a:pPr>
              <a:t>25-10-2023</a:t>
            </a:fld>
            <a:endParaRPr lang="da-DK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788"/>
            <a:ext cx="5438140" cy="4466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 dirty="0"/>
              <a:t>Klik for at redigere typografi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49899" y="9428402"/>
            <a:ext cx="2946189" cy="4966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75CB206-A64D-41A8-9528-93DBFB0290D0}" type="slidenum">
              <a:rPr lang="da-DK" altLang="da-DK"/>
              <a:pPr>
                <a:defRPr/>
              </a:pPr>
              <a:t>‹nr.›</a:t>
            </a:fld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27074673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" y="744538"/>
            <a:ext cx="6613525" cy="37195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a-DK" dirty="0">
              <a:ea typeface="+mn-ea"/>
              <a:cs typeface="+mn-cs"/>
            </a:endParaRPr>
          </a:p>
        </p:txBody>
      </p:sp>
      <p:sp>
        <p:nvSpPr>
          <p:cNvPr id="11268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19020D-8F30-477C-B5EF-7477923DA5B2}" type="slidenum">
              <a:rPr kumimoji="0" lang="da-DK" alt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alt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940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6BA9CA-B4BD-43D3-870F-21050D8C2F9D}" type="slidenum">
              <a:rPr lang="en-US"/>
              <a:pPr/>
              <a:t>10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1254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dirty="0"/>
          </a:p>
        </p:txBody>
      </p:sp>
      <p:sp useBgFill="1">
        <p:nvSpPr>
          <p:cNvPr id="5" name="Afrundet rektangel 4"/>
          <p:cNvSpPr/>
          <p:nvPr/>
        </p:nvSpPr>
        <p:spPr>
          <a:xfrm>
            <a:off x="86785" y="69851"/>
            <a:ext cx="12018433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dirty="0"/>
          </a:p>
        </p:txBody>
      </p:sp>
      <p:sp>
        <p:nvSpPr>
          <p:cNvPr id="6" name="Rektangel 5"/>
          <p:cNvSpPr/>
          <p:nvPr/>
        </p:nvSpPr>
        <p:spPr>
          <a:xfrm>
            <a:off x="84667" y="1449389"/>
            <a:ext cx="12026900" cy="1527175"/>
          </a:xfrm>
          <a:prstGeom prst="rect">
            <a:avLst/>
          </a:prstGeom>
          <a:solidFill>
            <a:srgbClr val="5B8F8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dirty="0"/>
          </a:p>
        </p:txBody>
      </p:sp>
      <p:sp>
        <p:nvSpPr>
          <p:cNvPr id="7" name="Rektangel 6"/>
          <p:cNvSpPr/>
          <p:nvPr/>
        </p:nvSpPr>
        <p:spPr>
          <a:xfrm>
            <a:off x="84667" y="1397000"/>
            <a:ext cx="12026900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dirty="0"/>
          </a:p>
        </p:txBody>
      </p:sp>
      <p:sp>
        <p:nvSpPr>
          <p:cNvPr id="10" name="Rektangel 9"/>
          <p:cNvSpPr/>
          <p:nvPr/>
        </p:nvSpPr>
        <p:spPr>
          <a:xfrm>
            <a:off x="84667" y="2976564"/>
            <a:ext cx="12026900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dirty="0"/>
          </a:p>
        </p:txBody>
      </p:sp>
      <p:sp>
        <p:nvSpPr>
          <p:cNvPr id="9" name="Undertitel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8" name="Titel 7"/>
          <p:cNvSpPr>
            <a:spLocks noGrp="1"/>
          </p:cNvSpPr>
          <p:nvPr>
            <p:ph type="ctrTitle" hasCustomPrompt="1"/>
          </p:nvPr>
        </p:nvSpPr>
        <p:spPr>
          <a:xfrm>
            <a:off x="609600" y="1505931"/>
            <a:ext cx="10972800" cy="1470025"/>
          </a:xfrm>
        </p:spPr>
        <p:txBody>
          <a:bodyPr anchor="ctr">
            <a:normAutofit/>
          </a:bodyPr>
          <a:lstStyle>
            <a:lvl1pPr algn="ctr">
              <a:defRPr lang="en-US" sz="7200" b="0" dirty="0"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12" name="Pladsholder til sidefod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/>
              <a:t>Landsdelsprogram for telemedicin til borgere med KOL i hovedstaden</a:t>
            </a:r>
          </a:p>
        </p:txBody>
      </p:sp>
    </p:spTree>
    <p:extLst>
      <p:ext uri="{BB962C8B-B14F-4D97-AF65-F5344CB8AC3E}">
        <p14:creationId xmlns:p14="http://schemas.microsoft.com/office/powerpoint/2010/main" val="418876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0F7A2AF-B29C-42D6-AE42-AA43A5107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Tabel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xmlns="" id="{DBA770D7-D214-4B99-9373-B97D081B9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Landsdelsprogram for telemedicin til borgere med KOL i hovedstaden</a:t>
            </a:r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xmlns="" id="{AA4F0B11-53CF-44C2-B1ED-7371EA4BECA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38461632"/>
              </p:ext>
            </p:extLst>
          </p:nvPr>
        </p:nvGraphicFramePr>
        <p:xfrm>
          <a:off x="1219200" y="2123152"/>
          <a:ext cx="818916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3680">
                  <a:extLst>
                    <a:ext uri="{9D8B030D-6E8A-4147-A177-3AD203B41FA5}">
                      <a16:colId xmlns:a16="http://schemas.microsoft.com/office/drawing/2014/main" xmlns="" val="889596948"/>
                    </a:ext>
                  </a:extLst>
                </a:gridCol>
                <a:gridCol w="3467744">
                  <a:extLst>
                    <a:ext uri="{9D8B030D-6E8A-4147-A177-3AD203B41FA5}">
                      <a16:colId xmlns:a16="http://schemas.microsoft.com/office/drawing/2014/main" xmlns="" val="3476548667"/>
                    </a:ext>
                  </a:extLst>
                </a:gridCol>
                <a:gridCol w="3467744">
                  <a:extLst>
                    <a:ext uri="{9D8B030D-6E8A-4147-A177-3AD203B41FA5}">
                      <a16:colId xmlns:a16="http://schemas.microsoft.com/office/drawing/2014/main" xmlns="" val="58123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5B8F8F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5B8F8F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5B8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5311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6485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6180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6460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8602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1429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505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rugerdefineret layout">
    <p:bg>
      <p:bgPr>
        <a:solidFill>
          <a:srgbClr val="5B8F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083E15B-407B-42A2-9231-B33D91BC04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440" y="1556792"/>
            <a:ext cx="10363200" cy="2151112"/>
          </a:xfrm>
          <a:solidFill>
            <a:srgbClr val="5B8F8F"/>
          </a:solidFill>
        </p:spPr>
        <p:txBody>
          <a:bodyPr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overskrift</a:t>
            </a:r>
          </a:p>
        </p:txBody>
      </p:sp>
    </p:spTree>
    <p:extLst>
      <p:ext uri="{BB962C8B-B14F-4D97-AF65-F5344CB8AC3E}">
        <p14:creationId xmlns:p14="http://schemas.microsoft.com/office/powerpoint/2010/main" val="1556122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8F596E2-0298-4226-A5C1-20304EE02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49817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xmlns="" id="{A31E9BBE-78C1-4F12-A076-5BF3697FDC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Landsdelsprogram for telemedicin til borgere med KOL i hovedstaden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50452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800" b="0"/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8" name="Pladsholder til indhold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937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1" name="Pladsholder til indhold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/>
              <a:t>Landsdelsprogram for telemedicin til borgere med KOL i hovedstaden</a:t>
            </a:r>
          </a:p>
        </p:txBody>
      </p:sp>
    </p:spTree>
    <p:extLst>
      <p:ext uri="{BB962C8B-B14F-4D97-AF65-F5344CB8AC3E}">
        <p14:creationId xmlns:p14="http://schemas.microsoft.com/office/powerpoint/2010/main" val="3387300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19200" y="273050"/>
            <a:ext cx="10363200" cy="1143000"/>
          </a:xfrm>
        </p:spPr>
        <p:txBody>
          <a:bodyPr/>
          <a:lstStyle>
            <a:lvl1pPr>
              <a:defRPr b="0"/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5B8F8F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5B8F8F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Pladsholder til indhold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3" name="Pladsholder til indhold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dato 13"/>
          <p:cNvSpPr>
            <a:spLocks noGrp="1"/>
          </p:cNvSpPr>
          <p:nvPr>
            <p:ph type="dt" sz="half" idx="10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0D641-5DBF-4105-A048-6D9CDC4BB9BE}" type="datetimeFigureOut">
              <a:rPr lang="da-DK"/>
              <a:pPr>
                <a:defRPr/>
              </a:pPr>
              <a:t>25-10-2023</a:t>
            </a:fld>
            <a:endParaRPr lang="da-DK" dirty="0"/>
          </a:p>
        </p:txBody>
      </p:sp>
      <p:sp>
        <p:nvSpPr>
          <p:cNvPr id="8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9" name="Pladsholder til diasnummer 22"/>
          <p:cNvSpPr>
            <a:spLocks noGrp="1"/>
          </p:cNvSpPr>
          <p:nvPr>
            <p:ph type="sldNum" sz="quarter" idx="12"/>
          </p:nvPr>
        </p:nvSpPr>
        <p:spPr>
          <a:xfrm>
            <a:off x="194733" y="6210300"/>
            <a:ext cx="609600" cy="4572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35E7B-2003-4AD1-8338-B7B01DDFF0BB}" type="slidenum">
              <a:rPr lang="da-DK" altLang="da-DK"/>
              <a:pPr>
                <a:defRPr/>
              </a:pPr>
              <a:t>‹nr.›</a:t>
            </a:fld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7058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a-DK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210941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209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11DA752-A567-4151-983F-0FBFC85DB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340768"/>
            <a:ext cx="10363200" cy="3168352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xmlns="" id="{ED0B7B2B-DC28-41A6-9C7C-EBF1171A94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Landsdelsprogram for telemedicin til borgere med KOL i hovedstaden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47102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dirty="0"/>
          </a:p>
        </p:txBody>
      </p:sp>
      <p:sp useBgFill="1">
        <p:nvSpPr>
          <p:cNvPr id="6" name="Afrundet rektangel 5"/>
          <p:cNvSpPr/>
          <p:nvPr/>
        </p:nvSpPr>
        <p:spPr>
          <a:xfrm>
            <a:off x="84668" y="69850"/>
            <a:ext cx="1201843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Pladsholder til indhold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/>
              <a:t>Landsdelsprogram for telemedicin til borgere med KOL i hovedstaden</a:t>
            </a:r>
          </a:p>
        </p:txBody>
      </p:sp>
      <p:sp>
        <p:nvSpPr>
          <p:cNvPr id="9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194733" y="6210300"/>
            <a:ext cx="609600" cy="4572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777D2-73AF-4A22-ADC2-F3BCC4B6622C}" type="slidenum">
              <a:rPr lang="da-DK" altLang="da-DK"/>
              <a:pPr>
                <a:defRPr/>
              </a:pPr>
              <a:t>‹nr.›</a:t>
            </a:fld>
            <a:endParaRPr lang="da-DK" altLang="da-DK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E1CBD7BD-F1D2-4CF1-865D-86597EA6FA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110" y="6119098"/>
            <a:ext cx="2438400" cy="39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2151C994-6E75-4598-8879-2A6E321E6B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377" y="5877272"/>
            <a:ext cx="629210" cy="6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069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da-DK" dirty="0"/>
              <a:t>Intro -implementeringspakke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xmlns="" id="{F12C339D-651A-48F5-9544-5BD04F5D88E0}"/>
              </a:ext>
            </a:extLst>
          </p:cNvPr>
          <p:cNvSpPr/>
          <p:nvPr userDrawn="1"/>
        </p:nvSpPr>
        <p:spPr>
          <a:xfrm>
            <a:off x="1219200" y="2088072"/>
            <a:ext cx="5164832" cy="3960440"/>
          </a:xfrm>
          <a:prstGeom prst="rect">
            <a:avLst/>
          </a:prstGeom>
          <a:noFill/>
          <a:ln w="28575">
            <a:solidFill>
              <a:srgbClr val="39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pPr marL="285750" indent="-285750" algn="l">
              <a:buClr>
                <a:srgbClr val="5B8F8F"/>
              </a:buClr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Baggrund</a:t>
            </a:r>
          </a:p>
          <a:p>
            <a:pPr marL="285750" indent="-285750" algn="l">
              <a:buClr>
                <a:srgbClr val="5B8F8F"/>
              </a:buClr>
              <a:buFont typeface="Arial" panose="020B0604020202020204" pitchFamily="34" charset="0"/>
              <a:buChar char="•"/>
            </a:pPr>
            <a:endParaRPr lang="da-DK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Clr>
                <a:srgbClr val="5B8F8F"/>
              </a:buClr>
              <a:buFont typeface="Arial" panose="020B0604020202020204" pitchFamily="34" charset="0"/>
              <a:buChar char="•"/>
            </a:pPr>
            <a:endParaRPr lang="da-DK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xmlns="" id="{7933FE71-DE1F-4A81-AC96-62931A67C7FD}"/>
              </a:ext>
            </a:extLst>
          </p:cNvPr>
          <p:cNvSpPr txBox="1"/>
          <p:nvPr userDrawn="1"/>
        </p:nvSpPr>
        <p:spPr>
          <a:xfrm>
            <a:off x="1219200" y="1564852"/>
            <a:ext cx="1852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solidFill>
                  <a:srgbClr val="5B8F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Baggrund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xmlns="" id="{236A01DF-C9A9-4AF3-AC35-F5E31A619BB5}"/>
              </a:ext>
            </a:extLst>
          </p:cNvPr>
          <p:cNvSpPr txBox="1"/>
          <p:nvPr userDrawn="1"/>
        </p:nvSpPr>
        <p:spPr>
          <a:xfrm>
            <a:off x="6634509" y="1513637"/>
            <a:ext cx="1852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solidFill>
                  <a:srgbClr val="5B8F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Formål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xmlns="" id="{2BCAC1B8-8898-4914-B4CE-18563D1D550E}"/>
              </a:ext>
            </a:extLst>
          </p:cNvPr>
          <p:cNvSpPr/>
          <p:nvPr userDrawn="1"/>
        </p:nvSpPr>
        <p:spPr>
          <a:xfrm>
            <a:off x="6634508" y="2088072"/>
            <a:ext cx="4947891" cy="2781088"/>
          </a:xfrm>
          <a:prstGeom prst="rect">
            <a:avLst/>
          </a:prstGeom>
          <a:noFill/>
          <a:ln w="28575">
            <a:solidFill>
              <a:srgbClr val="39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pPr marL="285750" indent="-285750" algn="l">
              <a:buClr>
                <a:srgbClr val="5B8F8F"/>
              </a:buClr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Formål </a:t>
            </a:r>
          </a:p>
          <a:p>
            <a:pPr marL="285750" indent="-285750" algn="l">
              <a:buClr>
                <a:srgbClr val="5B8F8F"/>
              </a:buClr>
              <a:buFont typeface="Arial" panose="020B0604020202020204" pitchFamily="34" charset="0"/>
              <a:buChar char="•"/>
            </a:pPr>
            <a:endParaRPr lang="da-DK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05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dirty="0"/>
          </a:p>
        </p:txBody>
      </p:sp>
      <p:sp useBgFill="1">
        <p:nvSpPr>
          <p:cNvPr id="8" name="Afrundet rektangel 7"/>
          <p:cNvSpPr/>
          <p:nvPr/>
        </p:nvSpPr>
        <p:spPr>
          <a:xfrm>
            <a:off x="84668" y="69850"/>
            <a:ext cx="1201843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dirty="0"/>
          </a:p>
        </p:txBody>
      </p:sp>
      <p:sp>
        <p:nvSpPr>
          <p:cNvPr id="1028" name="Pladsholder til titel 21"/>
          <p:cNvSpPr>
            <a:spLocks noGrp="1"/>
          </p:cNvSpPr>
          <p:nvPr>
            <p:ph type="title"/>
          </p:nvPr>
        </p:nvSpPr>
        <p:spPr bwMode="auto"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a-DK" altLang="da-DK" dirty="0"/>
              <a:t>Overskrift</a:t>
            </a:r>
          </a:p>
        </p:txBody>
      </p:sp>
      <p:sp>
        <p:nvSpPr>
          <p:cNvPr id="1029" name="Pladsholder til tekst 12"/>
          <p:cNvSpPr>
            <a:spLocks noGrp="1"/>
          </p:cNvSpPr>
          <p:nvPr>
            <p:ph type="body" idx="1"/>
          </p:nvPr>
        </p:nvSpPr>
        <p:spPr bwMode="auto">
          <a:xfrm>
            <a:off x="1219200" y="1447800"/>
            <a:ext cx="10363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a-DK" altLang="da-DK" dirty="0"/>
              <a:t>Klik for at redigere typografi i masteren</a:t>
            </a:r>
          </a:p>
          <a:p>
            <a:pPr lvl="1"/>
            <a:r>
              <a:rPr lang="da-DK" altLang="da-DK" dirty="0"/>
              <a:t>Andet niveau</a:t>
            </a:r>
          </a:p>
          <a:p>
            <a:pPr lvl="2"/>
            <a:r>
              <a:rPr lang="da-DK" altLang="da-DK" dirty="0"/>
              <a:t>Tredje niveau</a:t>
            </a:r>
          </a:p>
          <a:p>
            <a:pPr lvl="3"/>
            <a:r>
              <a:rPr lang="da-DK" altLang="da-DK" dirty="0"/>
              <a:t>Fjerde niveau</a:t>
            </a:r>
          </a:p>
          <a:p>
            <a:pPr lvl="4"/>
            <a:r>
              <a:rPr lang="da-DK" altLang="da-DK" dirty="0"/>
              <a:t>Femte niveau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a-DK" dirty="0"/>
              <a:t>Landsdelsprogram for telemedicin til borgere med KOL i hovedstaden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5329F07F-C85C-4DE5-A16D-EABF16AB60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110" y="6173827"/>
            <a:ext cx="2438400" cy="39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A02558A0-FB1D-4BDB-A811-CA25C21025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377" y="5932001"/>
            <a:ext cx="629210" cy="6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91" r:id="rId1"/>
    <p:sldLayoutId id="2147484383" r:id="rId2"/>
    <p:sldLayoutId id="2147484384" r:id="rId3"/>
    <p:sldLayoutId id="2147484385" r:id="rId4"/>
    <p:sldLayoutId id="2147484386" r:id="rId5"/>
    <p:sldLayoutId id="2147484387" r:id="rId6"/>
    <p:sldLayoutId id="2147484399" r:id="rId7"/>
    <p:sldLayoutId id="2147484393" r:id="rId8"/>
    <p:sldLayoutId id="2147484388" r:id="rId9"/>
    <p:sldLayoutId id="2147484396" r:id="rId10"/>
    <p:sldLayoutId id="2147484397" r:id="rId11"/>
    <p:sldLayoutId id="2147484398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 kern="1200">
          <a:solidFill>
            <a:schemeClr val="accent5">
              <a:lumMod val="7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1" fontAlgn="base" hangingPunct="1">
        <a:spcBef>
          <a:spcPts val="575"/>
        </a:spcBef>
        <a:spcAft>
          <a:spcPct val="0"/>
        </a:spcAft>
        <a:buClr>
          <a:srgbClr val="5B8F8F"/>
        </a:buClr>
        <a:buSzPct val="85000"/>
        <a:buFont typeface="Arial" panose="020B0604020202020204" pitchFamily="34" charset="0"/>
        <a:buChar char="•"/>
        <a:defRPr sz="2600" kern="1200">
          <a:solidFill>
            <a:schemeClr val="accent5">
              <a:lumMod val="75000"/>
            </a:schemeClr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1pPr>
      <a:lvl2pPr marL="547688" indent="-228600" algn="l" rtl="0" eaLnBrk="1" fontAlgn="base" hangingPunct="1">
        <a:spcBef>
          <a:spcPts val="375"/>
        </a:spcBef>
        <a:spcAft>
          <a:spcPct val="0"/>
        </a:spcAft>
        <a:buClr>
          <a:srgbClr val="5B8F8F"/>
        </a:buClr>
        <a:buSzPct val="85000"/>
        <a:buFont typeface="Arial" panose="020B0604020202020204" pitchFamily="34" charset="0"/>
        <a:buChar char="•"/>
        <a:defRPr sz="2400" kern="1200">
          <a:solidFill>
            <a:schemeClr val="accent5">
              <a:lumMod val="75000"/>
            </a:schemeClr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2pPr>
      <a:lvl3pPr marL="822325" indent="-228600" algn="l" rtl="0" eaLnBrk="1" fontAlgn="base" hangingPunct="1">
        <a:spcBef>
          <a:spcPts val="375"/>
        </a:spcBef>
        <a:spcAft>
          <a:spcPct val="0"/>
        </a:spcAft>
        <a:buClr>
          <a:srgbClr val="5B8F8F"/>
        </a:buClr>
        <a:buSzPct val="85000"/>
        <a:buFont typeface="Arial" panose="020B0604020202020204" pitchFamily="34" charset="0"/>
        <a:buChar char="•"/>
        <a:defRPr sz="2000" kern="1200">
          <a:solidFill>
            <a:schemeClr val="accent5">
              <a:lumMod val="75000"/>
            </a:schemeClr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3pPr>
      <a:lvl4pPr marL="1096963" indent="-228600" algn="l" rtl="0" eaLnBrk="1" fontAlgn="base" hangingPunct="1">
        <a:spcBef>
          <a:spcPts val="375"/>
        </a:spcBef>
        <a:spcAft>
          <a:spcPct val="0"/>
        </a:spcAft>
        <a:buClr>
          <a:srgbClr val="5B8F8F"/>
        </a:buClr>
        <a:buSzPct val="80000"/>
        <a:buFont typeface="Arial" panose="020B0604020202020204" pitchFamily="34" charset="0"/>
        <a:buChar char="•"/>
        <a:defRPr sz="2000" kern="1200">
          <a:solidFill>
            <a:schemeClr val="accent5">
              <a:lumMod val="75000"/>
            </a:schemeClr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4pPr>
      <a:lvl5pPr marL="1371600" indent="-228600" algn="l" rtl="0" eaLnBrk="1" fontAlgn="base" hangingPunct="1">
        <a:spcBef>
          <a:spcPts val="375"/>
        </a:spcBef>
        <a:spcAft>
          <a:spcPct val="0"/>
        </a:spcAft>
        <a:buClr>
          <a:srgbClr val="5B8F8F"/>
        </a:buClr>
        <a:buFont typeface="Arial" panose="020B0604020202020204" pitchFamily="34" charset="0"/>
        <a:buChar char="•"/>
        <a:defRPr sz="2000" kern="1200">
          <a:solidFill>
            <a:schemeClr val="accent5">
              <a:lumMod val="75000"/>
            </a:schemeClr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internetpsykiatrien.dk/behandling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xmlns="" id="{A603C970-789E-450A-8FA8-3B2423E1CF0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127448" y="1196752"/>
            <a:ext cx="10363200" cy="4572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a-DK" sz="6600" dirty="0">
                <a:effectLst/>
                <a:ea typeface="Calibri" panose="020F0502020204030204" pitchFamily="34" charset="0"/>
              </a:rPr>
              <a:t>Regionsældrerådet Hovedstaden </a:t>
            </a:r>
          </a:p>
          <a:p>
            <a:pPr marL="0" indent="0" algn="ctr">
              <a:buNone/>
            </a:pPr>
            <a:r>
              <a:rPr lang="da-DK" sz="6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 </a:t>
            </a:r>
            <a:r>
              <a:rPr lang="da-DK" sz="6600" dirty="0">
                <a:solidFill>
                  <a:schemeClr val="tx2"/>
                </a:solidFill>
              </a:rPr>
              <a:t>29</a:t>
            </a:r>
            <a:r>
              <a:rPr lang="da-DK" sz="6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a-DK" sz="6600" dirty="0">
                <a:solidFill>
                  <a:schemeClr val="tx2"/>
                </a:solidFill>
              </a:rPr>
              <a:t>september</a:t>
            </a:r>
            <a:r>
              <a:rPr lang="da-DK" sz="6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2023</a:t>
            </a:r>
          </a:p>
          <a:p>
            <a:pPr marL="0" indent="0" algn="ctr">
              <a:buNone/>
            </a:pPr>
            <a:endParaRPr lang="da-DK" sz="4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79376" y="476672"/>
            <a:ext cx="11409498" cy="762000"/>
          </a:xfrm>
        </p:spPr>
        <p:txBody>
          <a:bodyPr>
            <a:noAutofit/>
          </a:bodyPr>
          <a:lstStyle/>
          <a:p>
            <a:r>
              <a:rPr lang="da-DK" sz="3600"/>
              <a:t>Hvad siger borgerne?</a:t>
            </a:r>
            <a:endParaRPr lang="da-DK" sz="3600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0E508966-2886-45AB-A46B-1D52AE8DA611}"/>
              </a:ext>
            </a:extLst>
          </p:cNvPr>
          <p:cNvSpPr/>
          <p:nvPr/>
        </p:nvSpPr>
        <p:spPr>
          <a:xfrm>
            <a:off x="3175001" y="3685991"/>
            <a:ext cx="1152128" cy="1262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xmlns="" id="{69F806C4-565B-4438-B067-9A994DBB0869}"/>
              </a:ext>
            </a:extLst>
          </p:cNvPr>
          <p:cNvSpPr/>
          <p:nvPr/>
        </p:nvSpPr>
        <p:spPr>
          <a:xfrm>
            <a:off x="2855640" y="4432482"/>
            <a:ext cx="421519" cy="1151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xmlns="" id="{D72FDBE8-D32A-432C-9654-226B7679837A}"/>
              </a:ext>
            </a:extLst>
          </p:cNvPr>
          <p:cNvSpPr/>
          <p:nvPr/>
        </p:nvSpPr>
        <p:spPr>
          <a:xfrm>
            <a:off x="9768408" y="3732853"/>
            <a:ext cx="1152128" cy="1262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043" y="1261682"/>
            <a:ext cx="10005895" cy="4752528"/>
          </a:xfrm>
        </p:spPr>
        <p:txBody>
          <a:bodyPr>
            <a:normAutofit fontScale="25000" lnSpcReduction="20000"/>
          </a:bodyPr>
          <a:lstStyle/>
          <a:p>
            <a:r>
              <a:rPr lang="da-DK" sz="6800" b="1" i="0" u="none" strike="noStrike" baseline="0" dirty="0"/>
              <a:t>Tryghed</a:t>
            </a:r>
          </a:p>
          <a:p>
            <a:pPr lvl="1"/>
            <a:r>
              <a:rPr lang="da-DK" sz="6800" b="0" i="0" u="none" strike="noStrike" baseline="0" dirty="0"/>
              <a:t>Nogen holder øje med mig (nogen handler)</a:t>
            </a:r>
          </a:p>
          <a:p>
            <a:pPr lvl="1"/>
            <a:r>
              <a:rPr lang="da-DK" sz="6800" b="0" i="0" u="none" strike="noStrike" baseline="0" dirty="0"/>
              <a:t>Jeg kan holde øje med mig selv (jeg kan selv handle)</a:t>
            </a:r>
          </a:p>
          <a:p>
            <a:endParaRPr lang="da-DK" sz="6800" b="0" i="0" u="none" strike="noStrike" baseline="0" dirty="0"/>
          </a:p>
          <a:p>
            <a:r>
              <a:rPr lang="da-DK" sz="6800" b="1" i="0" u="none" strike="noStrike" baseline="0" dirty="0"/>
              <a:t>Viden (sygdomsmestring)</a:t>
            </a:r>
          </a:p>
          <a:p>
            <a:pPr lvl="1"/>
            <a:r>
              <a:rPr lang="da-DK" sz="6800" b="0" i="0" u="none" strike="noStrike" baseline="0" dirty="0"/>
              <a:t>For nogle væsentligt at kunne følge med kontinuerligt </a:t>
            </a:r>
          </a:p>
          <a:p>
            <a:pPr lvl="1"/>
            <a:r>
              <a:rPr lang="da-DK" sz="6800" b="0" i="0" u="none" strike="noStrike" baseline="0" dirty="0"/>
              <a:t>At kunne forstå og handle</a:t>
            </a:r>
          </a:p>
          <a:p>
            <a:pPr lvl="1"/>
            <a:r>
              <a:rPr lang="da-DK" sz="6800" b="0" i="0" u="none" strike="noStrike" baseline="0" dirty="0"/>
              <a:t>Flere foretog målinger uden at sende ind andre ønskede kun at sende det aftalte og ikke koncentrere sig om sygdom imellem. </a:t>
            </a:r>
          </a:p>
          <a:p>
            <a:pPr lvl="1"/>
            <a:r>
              <a:rPr lang="da-DK" sz="6800" dirty="0"/>
              <a:t>Mod til at gå ud mere </a:t>
            </a:r>
            <a:r>
              <a:rPr lang="da-DK" sz="6800" dirty="0">
                <a:sym typeface="Wingdings" panose="05000000000000000000" pitchFamily="2" charset="2"/>
              </a:rPr>
              <a:t> livskvalitet</a:t>
            </a:r>
            <a:endParaRPr lang="da-DK" sz="6800" b="0" i="0" u="none" strike="noStrike" baseline="0" dirty="0"/>
          </a:p>
          <a:p>
            <a:endParaRPr lang="da-DK" sz="6800" b="0" i="0" u="none" strike="noStrike" baseline="0" dirty="0"/>
          </a:p>
          <a:p>
            <a:pPr marL="319088" lvl="1" indent="0">
              <a:buNone/>
            </a:pPr>
            <a:endParaRPr lang="da-DK" sz="6800" b="0" i="0" u="none" strike="noStrike" baseline="0" dirty="0"/>
          </a:p>
          <a:p>
            <a:r>
              <a:rPr lang="da-DK" sz="6800" b="1" i="0" u="none" strike="noStrike" baseline="0" dirty="0"/>
              <a:t>Fleksibilitet</a:t>
            </a:r>
          </a:p>
          <a:p>
            <a:pPr lvl="1"/>
            <a:r>
              <a:rPr lang="da-DK" sz="6800" b="0" i="0" u="none" strike="noStrike" baseline="0" dirty="0"/>
              <a:t>Let inkorporeret i dagligdagen</a:t>
            </a:r>
          </a:p>
          <a:p>
            <a:pPr lvl="1"/>
            <a:r>
              <a:rPr lang="da-DK" sz="6800" b="0" i="0" u="none" strike="noStrike" baseline="0" dirty="0"/>
              <a:t>Ikke afhængig af transport og ventetid</a:t>
            </a:r>
          </a:p>
          <a:p>
            <a:pPr lvl="1"/>
            <a:r>
              <a:rPr lang="da-DK" sz="6800" b="0" i="0" u="none" strike="noStrike" baseline="0" dirty="0"/>
              <a:t>Rart at kunne klare det hjemmefra i trygge omgivelser (f.eks. ved angst)</a:t>
            </a:r>
          </a:p>
          <a:p>
            <a:endParaRPr lang="da-DK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93498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xmlns="" id="{01269227-1F39-1ED3-4860-91B322B68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784" y="692696"/>
            <a:ext cx="7616198" cy="2382643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xmlns="" id="{E0F72C4B-375E-1E41-DD88-F7AB204B2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3782662"/>
            <a:ext cx="8496944" cy="2531917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xmlns="" id="{823CE931-10F5-4CC4-BF75-D1257D6F2C64}"/>
              </a:ext>
            </a:extLst>
          </p:cNvPr>
          <p:cNvSpPr txBox="1"/>
          <p:nvPr/>
        </p:nvSpPr>
        <p:spPr>
          <a:xfrm>
            <a:off x="424018" y="620688"/>
            <a:ext cx="300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Patientcitater fra </a:t>
            </a:r>
            <a:r>
              <a:rPr lang="da-DK" dirty="0" err="1"/>
              <a:t>TeleKOL</a:t>
            </a:r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xmlns="" id="{5D26F44D-5AC8-B7D2-3679-640EC78EF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4" y="1195733"/>
            <a:ext cx="3123556" cy="223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75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9B28562E-058A-7CD9-EF44-0C9C6FA5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/>
          <a:lstStyle/>
          <a:p>
            <a:r>
              <a:rPr lang="en-US" dirty="0" err="1"/>
              <a:t>Telemedicinsk</a:t>
            </a:r>
            <a:r>
              <a:rPr lang="en-US" dirty="0"/>
              <a:t> </a:t>
            </a:r>
            <a:r>
              <a:rPr lang="en-US" dirty="0" err="1"/>
              <a:t>sårbehandling</a:t>
            </a:r>
            <a:r>
              <a:rPr lang="en-US" dirty="0"/>
              <a:t> (2015)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29F66EA6-6E73-E86E-A1A0-2F64E8B4556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51384" y="1600200"/>
            <a:ext cx="3207816" cy="4495800"/>
          </a:xfrm>
        </p:spPr>
        <p:txBody>
          <a:bodyPr>
            <a:normAutofit fontScale="85000" lnSpcReduction="20000"/>
          </a:bodyPr>
          <a:lstStyle/>
          <a:p>
            <a:r>
              <a:rPr lang="da-DK" sz="1800" dirty="0">
                <a:effectLst/>
                <a:ea typeface="Times New Roman" panose="02020603050405020304" pitchFamily="18" charset="0"/>
              </a:rPr>
              <a:t>Den telemedicinske sårvurdering fungerer i et samarbejde mellem borger, kommune og sårambulatorium og f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oregår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a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borgerens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hjem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eller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i</a:t>
            </a:r>
            <a:r>
              <a:rPr lang="en-US" dirty="0">
                <a:ea typeface="Times New Roman" panose="02020603050405020304" pitchFamily="18" charset="0"/>
              </a:rPr>
              <a:t> et </a:t>
            </a:r>
            <a:r>
              <a:rPr lang="en-US" dirty="0" err="1">
                <a:ea typeface="Times New Roman" panose="02020603050405020304" pitchFamily="18" charset="0"/>
              </a:rPr>
              <a:t>kommunalt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sundhedshus</a:t>
            </a:r>
            <a:endParaRPr lang="en-US" dirty="0">
              <a:ea typeface="Times New Roman" panose="02020603050405020304" pitchFamily="18" charset="0"/>
            </a:endParaRPr>
          </a:p>
          <a:p>
            <a:endParaRPr lang="en-US" sz="1800" dirty="0">
              <a:effectLst/>
              <a:ea typeface="Times New Roman" panose="02020603050405020304" pitchFamily="18" charset="0"/>
            </a:endParaRPr>
          </a:p>
          <a:p>
            <a:r>
              <a:rPr lang="en-US" dirty="0">
                <a:ea typeface="Times New Roman" panose="02020603050405020304" pitchFamily="18" charset="0"/>
              </a:rPr>
              <a:t>Den </a:t>
            </a:r>
            <a:r>
              <a:rPr lang="en-US" dirty="0" err="1">
                <a:ea typeface="Times New Roman" panose="02020603050405020304" pitchFamily="18" charset="0"/>
              </a:rPr>
              <a:t>behandlingsansvarlige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sygeplejerske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tager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billeder</a:t>
            </a:r>
            <a:r>
              <a:rPr lang="en-US" dirty="0">
                <a:ea typeface="Times New Roman" panose="02020603050405020304" pitchFamily="18" charset="0"/>
              </a:rPr>
              <a:t> og </a:t>
            </a:r>
            <a:r>
              <a:rPr lang="en-US" dirty="0" err="1">
                <a:ea typeface="Times New Roman" panose="02020603050405020304" pitchFamily="18" charset="0"/>
              </a:rPr>
              <a:t>beskriver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såret</a:t>
            </a:r>
            <a:r>
              <a:rPr lang="en-US" dirty="0">
                <a:ea typeface="Times New Roman" panose="02020603050405020304" pitchFamily="18" charset="0"/>
              </a:rPr>
              <a:t>, </a:t>
            </a:r>
            <a:r>
              <a:rPr lang="en-US" dirty="0" err="1">
                <a:ea typeface="Times New Roman" panose="02020603050405020304" pitchFamily="18" charset="0"/>
              </a:rPr>
              <a:t>hvorefter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disse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oplysninger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sendes</a:t>
            </a:r>
            <a:r>
              <a:rPr lang="en-US" dirty="0">
                <a:ea typeface="Times New Roman" panose="02020603050405020304" pitchFamily="18" charset="0"/>
              </a:rPr>
              <a:t> til </a:t>
            </a:r>
            <a:r>
              <a:rPr lang="en-US" dirty="0" err="1">
                <a:ea typeface="Times New Roman" panose="02020603050405020304" pitchFamily="18" charset="0"/>
              </a:rPr>
              <a:t>en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telemedicinsk</a:t>
            </a:r>
            <a:r>
              <a:rPr lang="en-US" dirty="0">
                <a:ea typeface="Times New Roman" panose="02020603050405020304" pitchFamily="18" charset="0"/>
              </a:rPr>
              <a:t> platform.  </a:t>
            </a:r>
          </a:p>
          <a:p>
            <a:endParaRPr lang="en-US" dirty="0">
              <a:ea typeface="Times New Roman" panose="02020603050405020304" pitchFamily="18" charset="0"/>
            </a:endParaRPr>
          </a:p>
          <a:p>
            <a:r>
              <a:rPr lang="en-US" dirty="0" err="1">
                <a:ea typeface="Times New Roman" panose="02020603050405020304" pitchFamily="18" charset="0"/>
              </a:rPr>
              <a:t>Læge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i</a:t>
            </a:r>
            <a:r>
              <a:rPr lang="en-US" dirty="0">
                <a:ea typeface="Times New Roman" panose="02020603050405020304" pitchFamily="18" charset="0"/>
              </a:rPr>
              <a:t> et </a:t>
            </a:r>
            <a:r>
              <a:rPr lang="en-US" dirty="0" err="1">
                <a:ea typeface="Times New Roman" panose="02020603050405020304" pitchFamily="18" charset="0"/>
              </a:rPr>
              <a:t>tilknyttet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sårambulatorium</a:t>
            </a:r>
            <a:r>
              <a:rPr lang="en-US" dirty="0">
                <a:ea typeface="Times New Roman" panose="02020603050405020304" pitchFamily="18" charset="0"/>
              </a:rPr>
              <a:t>, </a:t>
            </a:r>
            <a:r>
              <a:rPr lang="en-US" dirty="0" err="1">
                <a:ea typeface="Times New Roman" panose="02020603050405020304" pitchFamily="18" charset="0"/>
              </a:rPr>
              <a:t>kan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tilgå</a:t>
            </a:r>
            <a:r>
              <a:rPr lang="en-US" dirty="0">
                <a:ea typeface="Times New Roman" panose="02020603050405020304" pitchFamily="18" charset="0"/>
              </a:rPr>
              <a:t> og se de </a:t>
            </a:r>
            <a:r>
              <a:rPr lang="en-US" dirty="0" err="1">
                <a:ea typeface="Times New Roman" panose="02020603050405020304" pitchFamily="18" charset="0"/>
              </a:rPr>
              <a:t>indsendte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billeder</a:t>
            </a:r>
            <a:r>
              <a:rPr lang="en-US" dirty="0">
                <a:ea typeface="Times New Roman" panose="02020603050405020304" pitchFamily="18" charset="0"/>
              </a:rPr>
              <a:t> og </a:t>
            </a:r>
            <a:r>
              <a:rPr lang="en-US" dirty="0" err="1">
                <a:ea typeface="Times New Roman" panose="02020603050405020304" pitchFamily="18" charset="0"/>
              </a:rPr>
              <a:t>beskrivelser</a:t>
            </a:r>
            <a:r>
              <a:rPr lang="en-US" dirty="0">
                <a:ea typeface="Times New Roman" panose="02020603050405020304" pitchFamily="18" charset="0"/>
              </a:rPr>
              <a:t> og </a:t>
            </a:r>
            <a:r>
              <a:rPr lang="en-US" dirty="0" err="1">
                <a:ea typeface="Times New Roman" panose="02020603050405020304" pitchFamily="18" charset="0"/>
              </a:rPr>
              <a:t>sende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behandlingsplaner</a:t>
            </a:r>
            <a:r>
              <a:rPr lang="en-US" dirty="0">
                <a:ea typeface="Times New Roman" panose="02020603050405020304" pitchFamily="18" charset="0"/>
              </a:rPr>
              <a:t>, </a:t>
            </a:r>
            <a:r>
              <a:rPr lang="en-US" dirty="0" err="1">
                <a:ea typeface="Times New Roman" panose="02020603050405020304" pitchFamily="18" charset="0"/>
              </a:rPr>
              <a:t>ordinationer</a:t>
            </a:r>
            <a:r>
              <a:rPr lang="en-US" dirty="0">
                <a:ea typeface="Times New Roman" panose="02020603050405020304" pitchFamily="18" charset="0"/>
              </a:rPr>
              <a:t> mv. til den </a:t>
            </a:r>
            <a:r>
              <a:rPr lang="en-US" dirty="0" err="1">
                <a:ea typeface="Times New Roman" panose="02020603050405020304" pitchFamily="18" charset="0"/>
              </a:rPr>
              <a:t>behandlingsansvarlige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sygeplejerske</a:t>
            </a:r>
            <a:r>
              <a:rPr lang="en-US" dirty="0">
                <a:ea typeface="Times New Roman" panose="02020603050405020304" pitchFamily="18" charset="0"/>
              </a:rPr>
              <a:t> I </a:t>
            </a:r>
            <a:r>
              <a:rPr lang="en-US" dirty="0" err="1">
                <a:ea typeface="Times New Roman" panose="02020603050405020304" pitchFamily="18" charset="0"/>
              </a:rPr>
              <a:t>kommunen</a:t>
            </a:r>
            <a:r>
              <a:rPr lang="en-US" dirty="0">
                <a:ea typeface="Times New Roman" panose="02020603050405020304" pitchFamily="18" charset="0"/>
              </a:rPr>
              <a:t>.</a:t>
            </a:r>
          </a:p>
          <a:p>
            <a:endParaRPr lang="en-US" sz="1800" dirty="0">
              <a:effectLst/>
              <a:ea typeface="Times New Roman" panose="02020603050405020304" pitchFamily="18" charset="0"/>
            </a:endParaRPr>
          </a:p>
          <a:p>
            <a:r>
              <a:rPr lang="en-US" dirty="0" err="1">
                <a:ea typeface="Times New Roman" panose="02020603050405020304" pitchFamily="18" charset="0"/>
              </a:rPr>
              <a:t>Borgeren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kan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selv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følge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sårhelingen</a:t>
            </a:r>
            <a:r>
              <a:rPr lang="en-US" dirty="0">
                <a:ea typeface="Times New Roman" panose="02020603050405020304" pitchFamily="18" charset="0"/>
              </a:rPr>
              <a:t> via et link.</a:t>
            </a:r>
            <a:endParaRPr lang="da-DK" sz="18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Pladsholder til indhold 3" descr="Et billede, der indeholder person, Medicinsk udstyr, lægeundersøgelse/medicin, sundhedsvæsen&#10;&#10;Automatisk genereret beskrivelse">
            <a:extLst>
              <a:ext uri="{FF2B5EF4-FFF2-40B4-BE49-F238E27FC236}">
                <a16:creationId xmlns:a16="http://schemas.microsoft.com/office/drawing/2014/main" xmlns="" id="{6AAD2BCD-DA97-4744-994D-B00611AED77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t="1546" b="20049"/>
          <a:stretch/>
        </p:blipFill>
        <p:spPr>
          <a:xfrm>
            <a:off x="3962400" y="1600200"/>
            <a:ext cx="7620000" cy="449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8284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4BAEB9F-3CF7-AE93-ECD7-38BE1A234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274638"/>
            <a:ext cx="10887000" cy="778098"/>
          </a:xfrm>
        </p:spPr>
        <p:txBody>
          <a:bodyPr wrap="square" anchor="b">
            <a:normAutofit fontScale="90000"/>
          </a:bodyPr>
          <a:lstStyle/>
          <a:p>
            <a:pPr algn="ctr"/>
            <a:r>
              <a:rPr lang="da-DK" dirty="0"/>
              <a:t>Gevinster</a:t>
            </a:r>
          </a:p>
        </p:txBody>
      </p:sp>
      <p:graphicFrame>
        <p:nvGraphicFramePr>
          <p:cNvPr id="6" name="Pladsholder til tekst 2">
            <a:extLst>
              <a:ext uri="{FF2B5EF4-FFF2-40B4-BE49-F238E27FC236}">
                <a16:creationId xmlns:a16="http://schemas.microsoft.com/office/drawing/2014/main" xmlns="" id="{7A79DB85-7995-86D7-E375-D03311236F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5850317"/>
              </p:ext>
            </p:extLst>
          </p:nvPr>
        </p:nvGraphicFramePr>
        <p:xfrm>
          <a:off x="479376" y="1268760"/>
          <a:ext cx="11103024" cy="4751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4907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6556E13-89D5-4730-A4E0-E1BF353FA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265" y="735082"/>
            <a:ext cx="9211535" cy="795362"/>
          </a:xfrm>
        </p:spPr>
        <p:txBody>
          <a:bodyPr wrap="square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da-DK" sz="1300" b="1" i="0" dirty="0">
                <a:effectLst/>
              </a:rPr>
              <a:t/>
            </a:r>
            <a:br>
              <a:rPr lang="da-DK" sz="1300" b="1" i="0" dirty="0">
                <a:effectLst/>
              </a:rPr>
            </a:br>
            <a:r>
              <a:rPr lang="da-DK" sz="1300" b="1" i="0" dirty="0">
                <a:effectLst/>
              </a:rPr>
              <a:t/>
            </a:r>
            <a:br>
              <a:rPr lang="da-DK" sz="1300" b="1" i="0" dirty="0">
                <a:effectLst/>
              </a:rPr>
            </a:br>
            <a:r>
              <a:rPr lang="da-DK" sz="1300" b="1" i="0" dirty="0">
                <a:effectLst/>
              </a:rPr>
              <a:t/>
            </a:r>
            <a:br>
              <a:rPr lang="da-DK" sz="1300" b="1" i="0" dirty="0">
                <a:effectLst/>
              </a:rPr>
            </a:br>
            <a:r>
              <a:rPr lang="da-DK" sz="1300" b="1" i="0" dirty="0">
                <a:effectLst/>
              </a:rPr>
              <a:t/>
            </a:r>
            <a:br>
              <a:rPr lang="da-DK" sz="1300" b="1" i="0" dirty="0">
                <a:effectLst/>
              </a:rPr>
            </a:br>
            <a:r>
              <a:rPr lang="da-DK" sz="3600" b="1" i="0" dirty="0">
                <a:effectLst/>
              </a:rPr>
              <a:t>Internetbaseret behandling af angst eller depression</a:t>
            </a:r>
            <a:endParaRPr lang="da-DK" sz="36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EF9F96F5-1406-4228-89D6-0CA0E834575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219200" y="1367686"/>
            <a:ext cx="9917360" cy="4755232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endParaRPr lang="da-DK" sz="1500" dirty="0">
              <a:hlinkClick r:id="rId2"/>
            </a:endParaRPr>
          </a:p>
          <a:p>
            <a:pPr marL="0" indent="0">
              <a:lnSpc>
                <a:spcPct val="90000"/>
              </a:lnSpc>
              <a:buNone/>
            </a:pPr>
            <a:endParaRPr lang="da-DK" sz="1500" b="0" i="0" dirty="0">
              <a:effectLst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b="1" i="0" dirty="0">
                <a:effectLst/>
              </a:rPr>
              <a:t>Gratis internetbaseret behandling </a:t>
            </a:r>
            <a:r>
              <a:rPr lang="da-DK" b="0" i="0" dirty="0">
                <a:effectLst/>
              </a:rPr>
              <a:t>af let til moderat angst eller depression med </a:t>
            </a:r>
            <a:r>
              <a:rPr lang="da-DK" b="1" i="0" dirty="0">
                <a:effectLst/>
              </a:rPr>
              <a:t>kort ventetid</a:t>
            </a:r>
          </a:p>
          <a:p>
            <a:pPr marL="0" indent="0">
              <a:lnSpc>
                <a:spcPct val="90000"/>
              </a:lnSpc>
              <a:buNone/>
            </a:pPr>
            <a:endParaRPr lang="da-DK" sz="1500" b="0" i="0" dirty="0">
              <a:effectLst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b="0" i="0" dirty="0">
                <a:effectLst/>
              </a:rPr>
              <a:t>Behandlingen foregår online via et</a:t>
            </a:r>
            <a:r>
              <a:rPr lang="da-DK" b="1" i="0" dirty="0">
                <a:effectLst/>
              </a:rPr>
              <a:t> tekstbaseret behandlingsprogram</a:t>
            </a:r>
            <a:r>
              <a:rPr lang="da-DK" b="0" i="0" dirty="0">
                <a:effectLst/>
              </a:rPr>
              <a:t>, hvor borgeren løbende støttes skriftligt af en </a:t>
            </a:r>
            <a:r>
              <a:rPr lang="da-DK" b="1" i="0" dirty="0">
                <a:effectLst/>
              </a:rPr>
              <a:t>psykolog</a:t>
            </a:r>
            <a:endParaRPr lang="da-DK" b="1" dirty="0">
              <a:hlinkClick r:id="rId2"/>
            </a:endParaRPr>
          </a:p>
          <a:p>
            <a:pPr>
              <a:lnSpc>
                <a:spcPct val="90000"/>
              </a:lnSpc>
            </a:pPr>
            <a:endParaRPr lang="da-DK" sz="1500" dirty="0">
              <a:hlinkClick r:id="rId2"/>
            </a:endParaRPr>
          </a:p>
          <a:p>
            <a:pPr>
              <a:lnSpc>
                <a:spcPct val="90000"/>
              </a:lnSpc>
            </a:pPr>
            <a:endParaRPr lang="da-DK" sz="1500" dirty="0">
              <a:hlinkClick r:id="rId2"/>
            </a:endParaRPr>
          </a:p>
          <a:p>
            <a:pPr>
              <a:lnSpc>
                <a:spcPct val="90000"/>
              </a:lnSpc>
            </a:pPr>
            <a:endParaRPr lang="da-DK" sz="15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xmlns="" id="{7333CF27-1E8C-45DD-0A7F-FFA37FDA9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3356992"/>
            <a:ext cx="7620000" cy="1981199"/>
          </a:xfrm>
          <a:prstGeom prst="rect">
            <a:avLst/>
          </a:prstGeom>
          <a:noFill/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xmlns="" id="{21D62BB9-9BA4-5B6F-5835-8CD048644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78201">
            <a:off x="32450" y="527473"/>
            <a:ext cx="2474659" cy="630956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xmlns="" id="{20CDE1CA-7D97-5B87-7095-E60B2AEE143D}"/>
              </a:ext>
            </a:extLst>
          </p:cNvPr>
          <p:cNvSpPr txBox="1"/>
          <p:nvPr/>
        </p:nvSpPr>
        <p:spPr>
          <a:xfrm>
            <a:off x="1761265" y="5877272"/>
            <a:ext cx="6096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da-DK" sz="1800" dirty="0">
                <a:hlinkClick r:id="rId2"/>
              </a:rPr>
              <a:t>https://internetpsykiatrien.dk/behandling/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116423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E300A53-DB88-4DF1-9731-C14E5B20D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26" y="188640"/>
            <a:ext cx="10363200" cy="1143000"/>
          </a:xfrm>
        </p:spPr>
        <p:txBody>
          <a:bodyPr wrap="square" anchor="b">
            <a:normAutofit/>
          </a:bodyPr>
          <a:lstStyle/>
          <a:p>
            <a:r>
              <a:rPr lang="da-DK" dirty="0"/>
              <a:t>Online KOL-rehabilitering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35CDCAC5-CF39-4BF3-B99A-A7DF4F64F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200" y="1556792"/>
            <a:ext cx="7037040" cy="4824536"/>
          </a:xfrm>
        </p:spPr>
        <p:txBody>
          <a:bodyPr wrap="square" anchor="t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a-DK" sz="2000" b="0" i="0" dirty="0">
                <a:solidFill>
                  <a:srgbClr val="0070C0"/>
                </a:solidFill>
                <a:effectLst/>
              </a:rPr>
              <a:t>Online KOL-rehabilitering gavner de mest syge mennesker med svær KOL.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a-DK" sz="2000" b="0" i="0" dirty="0">
                <a:solidFill>
                  <a:srgbClr val="0070C0"/>
                </a:solidFill>
                <a:effectLst/>
              </a:rPr>
              <a:t>Patienterne takker ofte nej til rehabilitering i kommunalt regi eller i hospitalsregi, for deres helbred er så dårligt, at de kun vanskeligt kan forlade hjemmet. </a:t>
            </a:r>
          </a:p>
          <a:p>
            <a:pPr marL="0" indent="0">
              <a:lnSpc>
                <a:spcPct val="90000"/>
              </a:lnSpc>
              <a:buNone/>
            </a:pPr>
            <a:endParaRPr lang="da-DK" sz="2000" b="0" i="0" dirty="0">
              <a:solidFill>
                <a:srgbClr val="0070C0"/>
              </a:solidFill>
              <a:effectLst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a-DK" sz="2000" b="0" i="0" dirty="0">
                <a:solidFill>
                  <a:srgbClr val="0070C0"/>
                </a:solidFill>
                <a:effectLst/>
              </a:rPr>
              <a:t>Men nu kan træningen foregå i patientens hjem.</a:t>
            </a:r>
          </a:p>
          <a:p>
            <a:pPr marL="0" indent="0">
              <a:lnSpc>
                <a:spcPct val="90000"/>
              </a:lnSpc>
              <a:buNone/>
            </a:pPr>
            <a:endParaRPr lang="da-DK" sz="2000" dirty="0">
              <a:solidFill>
                <a:srgbClr val="0070C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a-DK" sz="2000" b="0" i="0" dirty="0">
                <a:solidFill>
                  <a:srgbClr val="0070C0"/>
                </a:solidFill>
                <a:effectLst/>
              </a:rPr>
              <a:t>Patienten får en skærm med indbygget computer stillet til rådighed i hjemmet. Forbindelsen til hospitalet sker via et modem eller patientens egen internetforbindelse. 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a-DK" sz="2000" b="0" i="0" dirty="0">
                <a:solidFill>
                  <a:srgbClr val="0070C0"/>
                </a:solidFill>
                <a:effectLst/>
              </a:rPr>
              <a:t>På hospitalet kan fysioterapeut eller sygeplejerske via en stor skærm træne op til 6 patient.</a:t>
            </a:r>
          </a:p>
          <a:p>
            <a:pPr marL="0" indent="0">
              <a:lnSpc>
                <a:spcPct val="90000"/>
              </a:lnSpc>
              <a:buNone/>
            </a:pPr>
            <a:endParaRPr lang="da-DK" sz="2000" dirty="0">
              <a:solidFill>
                <a:srgbClr val="0070C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a-DK" sz="2000" b="0" i="0" dirty="0">
                <a:solidFill>
                  <a:srgbClr val="0070C0"/>
                </a:solidFill>
                <a:effectLst/>
              </a:rPr>
              <a:t>Patienterne kan, efter endt træning, blive på skærmen og tale med de øvrige deltagere</a:t>
            </a:r>
          </a:p>
          <a:p>
            <a:pPr marL="0" indent="0">
              <a:lnSpc>
                <a:spcPct val="90000"/>
              </a:lnSpc>
              <a:buNone/>
            </a:pPr>
            <a:endParaRPr lang="da-DK" sz="1400" b="0" i="0" dirty="0">
              <a:effectLst/>
            </a:endParaRPr>
          </a:p>
          <a:p>
            <a:pPr>
              <a:lnSpc>
                <a:spcPct val="90000"/>
              </a:lnSpc>
            </a:pPr>
            <a:endParaRPr lang="da-DK" sz="14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xmlns="" id="{99476CD4-0E5D-4B5C-8424-4D86AF0D6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288" y="1844824"/>
            <a:ext cx="3053308" cy="3053308"/>
          </a:xfrm>
          <a:prstGeom prst="rect">
            <a:avLst/>
          </a:prstGeom>
          <a:noFill/>
        </p:spPr>
      </p:pic>
      <p:pic>
        <p:nvPicPr>
          <p:cNvPr id="8" name="Grafik 7" descr="Lunger kontur">
            <a:extLst>
              <a:ext uri="{FF2B5EF4-FFF2-40B4-BE49-F238E27FC236}">
                <a16:creationId xmlns:a16="http://schemas.microsoft.com/office/drawing/2014/main" xmlns="" id="{D9183522-D837-71EA-FE94-BFEE141DF8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657380">
            <a:off x="9757743" y="56383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622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A993597-BD8D-4D47-9E5F-F6DE58116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Spørgsmål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69F758A6-B1ED-48E9-900C-4DD00F42CB6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219200" y="1196752"/>
            <a:ext cx="10363200" cy="4823048"/>
          </a:xfrm>
        </p:spPr>
        <p:txBody>
          <a:bodyPr/>
          <a:lstStyle/>
          <a:p>
            <a:endParaRPr lang="da-DK" dirty="0"/>
          </a:p>
          <a:p>
            <a:pPr marL="0" indent="0" algn="ctr">
              <a:buNone/>
            </a:pPr>
            <a:endParaRPr lang="da-DK" sz="7200" dirty="0">
              <a:solidFill>
                <a:srgbClr val="7030A0"/>
              </a:solidFill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xmlns="" id="{BE5745AF-86E8-BB7D-CA35-ED57760C1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8" y="1916832"/>
            <a:ext cx="5650716" cy="400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03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CC42552-D2BF-42A3-AC5A-BDDB96D20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282154"/>
          </a:xfrm>
        </p:spPr>
        <p:txBody>
          <a:bodyPr>
            <a:normAutofit fontScale="90000"/>
          </a:bodyPr>
          <a:lstStyle/>
          <a:p>
            <a:r>
              <a:rPr lang="da-DK"/>
              <a:t/>
            </a:r>
            <a:br>
              <a:rPr lang="da-DK"/>
            </a:br>
            <a:r>
              <a:rPr lang="da-DK"/>
              <a:t/>
            </a:r>
            <a:br>
              <a:rPr lang="da-DK"/>
            </a:br>
            <a:r>
              <a:rPr lang="da-DK"/>
              <a:t/>
            </a:r>
            <a:br>
              <a:rPr lang="da-DK"/>
            </a:br>
            <a:endParaRPr lang="da-DK" dirty="0">
              <a:highlight>
                <a:srgbClr val="FFFF00"/>
              </a:highlight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6F1A365E-C2D6-49EC-BE02-C95E15B6FCF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da-DK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a-DK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a-DK" sz="3600" b="1" dirty="0">
                <a:solidFill>
                  <a:srgbClr val="0070C0"/>
                </a:solidFill>
              </a:rPr>
              <a:t>Kan defineres som:</a:t>
            </a:r>
          </a:p>
          <a:p>
            <a:pPr marL="0" indent="0">
              <a:buNone/>
            </a:pPr>
            <a:endParaRPr lang="da-DK" sz="3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a-DK" sz="3600" i="1" dirty="0">
                <a:solidFill>
                  <a:srgbClr val="0070C0"/>
                </a:solidFill>
              </a:rPr>
              <a:t>Sundhedsydelse, der udføres ved anvendelse af informations- og kommunikationsteknologi, hvorved patienten og den sundhedsprofessionelle, der leverer ydelsen, gøres uafhængig af et fysisk møde.</a:t>
            </a:r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r>
              <a:rPr lang="da-DK" sz="1200" dirty="0"/>
              <a:t>Det Nationale Begrebsarbejde for Sundhedsvæsenet, NBS 2015</a:t>
            </a:r>
          </a:p>
          <a:p>
            <a:pPr marL="0" indent="0">
              <a:buNone/>
            </a:pPr>
            <a:endParaRPr lang="da-DK" b="0" i="0" dirty="0">
              <a:solidFill>
                <a:srgbClr val="4D5156"/>
              </a:solidFill>
              <a:effectLst/>
              <a:latin typeface="Google Sans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xmlns="" id="{7A76422E-D9FA-40E0-897C-1C5EE843083E}"/>
              </a:ext>
            </a:extLst>
          </p:cNvPr>
          <p:cNvSpPr txBox="1"/>
          <p:nvPr/>
        </p:nvSpPr>
        <p:spPr>
          <a:xfrm>
            <a:off x="839416" y="188640"/>
            <a:ext cx="10225136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a-DK" dirty="0"/>
          </a:p>
          <a:p>
            <a:endParaRPr lang="da-DK" dirty="0"/>
          </a:p>
          <a:p>
            <a:r>
              <a:rPr lang="da-DK" sz="4300" dirty="0">
                <a:solidFill>
                  <a:schemeClr val="accent5">
                    <a:lumMod val="75000"/>
                  </a:schemeClr>
                </a:solidFill>
                <a:latin typeface="+mj-lt"/>
                <a:ea typeface="ＭＳ Ｐゴシック" charset="0"/>
              </a:rPr>
              <a:t>Digitalt understøttet hjemmebehandling</a:t>
            </a:r>
          </a:p>
        </p:txBody>
      </p:sp>
    </p:spTree>
    <p:extLst>
      <p:ext uri="{BB962C8B-B14F-4D97-AF65-F5344CB8AC3E}">
        <p14:creationId xmlns:p14="http://schemas.microsoft.com/office/powerpoint/2010/main" val="1907421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59EAEDF-A355-4C7A-AA7B-CEB3E6DB4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</p:spPr>
        <p:txBody>
          <a:bodyPr wrap="square" anchor="b">
            <a:normAutofit/>
          </a:bodyPr>
          <a:lstStyle/>
          <a:p>
            <a:r>
              <a:rPr lang="da-DK" sz="4400" dirty="0"/>
              <a:t>Digitalt understøttet hjemmebehandling</a:t>
            </a:r>
          </a:p>
        </p:txBody>
      </p:sp>
      <p:graphicFrame>
        <p:nvGraphicFramePr>
          <p:cNvPr id="14" name="Pladsholder til indhold 2">
            <a:extLst>
              <a:ext uri="{FF2B5EF4-FFF2-40B4-BE49-F238E27FC236}">
                <a16:creationId xmlns:a16="http://schemas.microsoft.com/office/drawing/2014/main" xmlns="" id="{B914D9D7-8DD9-B74B-0A08-E69E7D3968FC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01065680"/>
              </p:ext>
            </p:extLst>
          </p:nvPr>
        </p:nvGraphicFramePr>
        <p:xfrm>
          <a:off x="1219200" y="1447800"/>
          <a:ext cx="10363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7332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EC4BFF7-20B1-4B3E-87CC-5B9504FFF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668093"/>
          </a:xfrm>
        </p:spPr>
        <p:txBody>
          <a:bodyPr>
            <a:normAutofit fontScale="90000"/>
          </a:bodyPr>
          <a:lstStyle/>
          <a:p>
            <a:r>
              <a:rPr lang="da-DK" dirty="0"/>
              <a:t>Arbejdet med telesundhed i regionen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xmlns="" id="{FE17182B-F039-4916-A6BD-4417A968CE78}"/>
              </a:ext>
            </a:extLst>
          </p:cNvPr>
          <p:cNvSpPr/>
          <p:nvPr/>
        </p:nvSpPr>
        <p:spPr>
          <a:xfrm>
            <a:off x="1895272" y="5426288"/>
            <a:ext cx="8280920" cy="752897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sz="1600" dirty="0"/>
              <a:t>Telesundhed understøtter sundhedsvæsenet i hovedstadsregionen på tværs af hospitaler og sektorer i udviklingen mod flere patientforløb i eller tæt på eget hjem 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xmlns="" id="{D0A0C00F-4678-47B1-A3DC-CCC7C9C4ECCC}"/>
              </a:ext>
            </a:extLst>
          </p:cNvPr>
          <p:cNvSpPr/>
          <p:nvPr/>
        </p:nvSpPr>
        <p:spPr>
          <a:xfrm>
            <a:off x="1895272" y="3817795"/>
            <a:ext cx="8280920" cy="1506045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6000" tIns="0" rIns="0" bIns="0" rtlCol="0" anchor="ctr"/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xmlns="" id="{200B72D2-463C-441B-80BB-F4069CB46D09}"/>
              </a:ext>
            </a:extLst>
          </p:cNvPr>
          <p:cNvSpPr/>
          <p:nvPr/>
        </p:nvSpPr>
        <p:spPr>
          <a:xfrm>
            <a:off x="1918552" y="2660924"/>
            <a:ext cx="3994568" cy="106182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sz="1400" dirty="0"/>
              <a:t>Implementering og udbredelse af sundhedsydelser understøttet af teknologi/digitale løsninger i eller tæt på eget hjem, hvor der er stort potentiale for at aflaste sundhedsvæsenet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xmlns="" id="{A5B63227-EEAF-4E1D-8276-CE43BAFBE972}"/>
              </a:ext>
            </a:extLst>
          </p:cNvPr>
          <p:cNvSpPr/>
          <p:nvPr/>
        </p:nvSpPr>
        <p:spPr>
          <a:xfrm>
            <a:off x="6014720" y="2659299"/>
            <a:ext cx="4161168" cy="106182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sz="1400" dirty="0"/>
              <a:t>Brug af viden om telesundhed til understøttelse af den strategiske udvikling af sundhedsvæsenet i hovedstadsregionen</a:t>
            </a:r>
          </a:p>
        </p:txBody>
      </p:sp>
      <p:sp>
        <p:nvSpPr>
          <p:cNvPr id="8" name="Ligebenet trekant 7">
            <a:extLst>
              <a:ext uri="{FF2B5EF4-FFF2-40B4-BE49-F238E27FC236}">
                <a16:creationId xmlns:a16="http://schemas.microsoft.com/office/drawing/2014/main" xmlns="" id="{A79BE8C5-AE01-46D6-BC93-C618852AB496}"/>
              </a:ext>
            </a:extLst>
          </p:cNvPr>
          <p:cNvSpPr/>
          <p:nvPr/>
        </p:nvSpPr>
        <p:spPr>
          <a:xfrm>
            <a:off x="1895272" y="1045179"/>
            <a:ext cx="8280920" cy="1517453"/>
          </a:xfrm>
          <a:prstGeom prst="triangle">
            <a:avLst>
              <a:gd name="adj" fmla="val 50368"/>
            </a:avLst>
          </a:prstGeom>
          <a:solidFill>
            <a:schemeClr val="tx1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0" rtlCol="0" anchor="ctr"/>
          <a:lstStyle/>
          <a:p>
            <a:pPr algn="ctr"/>
            <a:r>
              <a:rPr lang="da-DK" dirty="0"/>
              <a:t>”Alle skal med”</a:t>
            </a:r>
          </a:p>
          <a:p>
            <a:pPr algn="ctr"/>
            <a:r>
              <a:rPr lang="da-DK" sz="1600" dirty="0"/>
              <a:t>Patienter skal, hvor det er relevant, tilbydes forløb i eller tæt på eget hjem - understøttet af teknologi/digitale løsninger</a:t>
            </a:r>
          </a:p>
          <a:p>
            <a:pPr algn="ctr"/>
            <a:endParaRPr lang="da-DK" sz="1400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xmlns="" id="{9CE842BF-0FC8-4F75-9E6A-6B1AA7FD2287}"/>
              </a:ext>
            </a:extLst>
          </p:cNvPr>
          <p:cNvSpPr txBox="1"/>
          <p:nvPr/>
        </p:nvSpPr>
        <p:spPr>
          <a:xfrm rot="16200000">
            <a:off x="1042799" y="5660337"/>
            <a:ext cx="914400" cy="24140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da-DK" sz="1200" b="1" dirty="0"/>
              <a:t>Mission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xmlns="" id="{1564B1EA-55C8-4A97-8F0E-10CE09B0028D}"/>
              </a:ext>
            </a:extLst>
          </p:cNvPr>
          <p:cNvSpPr txBox="1"/>
          <p:nvPr/>
        </p:nvSpPr>
        <p:spPr>
          <a:xfrm rot="16200000">
            <a:off x="1126968" y="4328346"/>
            <a:ext cx="914400" cy="4574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da-DK" sz="1200" b="1" dirty="0"/>
              <a:t>Indsatsområder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xmlns="" id="{4AACA9B0-CB70-499D-AF5F-9EC60F203F2F}"/>
              </a:ext>
            </a:extLst>
          </p:cNvPr>
          <p:cNvSpPr txBox="1"/>
          <p:nvPr/>
        </p:nvSpPr>
        <p:spPr>
          <a:xfrm rot="16200000">
            <a:off x="1065175" y="3112775"/>
            <a:ext cx="1061828" cy="4335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da-DK" sz="1200" b="1" dirty="0"/>
              <a:t>Fokus-</a:t>
            </a:r>
          </a:p>
          <a:p>
            <a:pPr algn="ctr"/>
            <a:r>
              <a:rPr lang="da-DK" sz="1200" b="1" dirty="0"/>
              <a:t>områder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xmlns="" id="{D7DC87C1-3462-4B2F-9A5D-5B64B8EE3BCD}"/>
              </a:ext>
            </a:extLst>
          </p:cNvPr>
          <p:cNvSpPr txBox="1"/>
          <p:nvPr/>
        </p:nvSpPr>
        <p:spPr>
          <a:xfrm rot="20172442">
            <a:off x="3413550" y="1554456"/>
            <a:ext cx="914400" cy="24140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da-DK" sz="1200" b="1" dirty="0"/>
              <a:t>Vision</a:t>
            </a:r>
            <a:endParaRPr lang="da-DK" sz="1400" b="1" dirty="0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xmlns="" id="{7B1A7FA2-C8E2-48BF-BF75-8A9E3DB57EE6}"/>
              </a:ext>
            </a:extLst>
          </p:cNvPr>
          <p:cNvSpPr txBox="1"/>
          <p:nvPr/>
        </p:nvSpPr>
        <p:spPr>
          <a:xfrm>
            <a:off x="1918552" y="3860483"/>
            <a:ext cx="8062912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a-DK" sz="1200" b="1" dirty="0">
                <a:solidFill>
                  <a:schemeClr val="bg1"/>
                </a:solidFill>
              </a:rPr>
              <a:t>Viden og data om telesundhed: </a:t>
            </a:r>
            <a:endParaRPr lang="da-DK" sz="100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a-DK" sz="1000" dirty="0">
                <a:solidFill>
                  <a:schemeClr val="bg1"/>
                </a:solidFill>
                <a:latin typeface="Segoe UI" panose="020B0502040204020203" pitchFamily="34" charset="0"/>
              </a:rPr>
              <a:t>Brug af viden og data om telesundhed til </a:t>
            </a:r>
            <a:r>
              <a:rPr lang="da-DK" sz="10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udvikling af </a:t>
            </a:r>
            <a:r>
              <a:rPr lang="da-DK" sz="1000" dirty="0">
                <a:solidFill>
                  <a:schemeClr val="bg1"/>
                </a:solidFill>
                <a:latin typeface="Segoe UI" panose="020B0502040204020203" pitchFamily="34" charset="0"/>
              </a:rPr>
              <a:t>sundhedsvæsenet i hovedstadsregionen</a:t>
            </a:r>
            <a:endParaRPr lang="da-DK" sz="1000" dirty="0">
              <a:solidFill>
                <a:schemeClr val="bg1"/>
              </a:solidFill>
              <a:latin typeface="+mj-lt"/>
            </a:endParaRP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a-DK" sz="1200" b="1" dirty="0">
                <a:solidFill>
                  <a:schemeClr val="bg1"/>
                </a:solidFill>
              </a:rPr>
              <a:t>Programledelse: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a-DK" sz="1000" dirty="0">
                <a:solidFill>
                  <a:schemeClr val="bg1"/>
                </a:solidFill>
              </a:rPr>
              <a:t>På programmer inden for </a:t>
            </a:r>
            <a:r>
              <a:rPr lang="da-DK" sz="1000" dirty="0" err="1">
                <a:solidFill>
                  <a:schemeClr val="bg1"/>
                </a:solidFill>
              </a:rPr>
              <a:t>TeleKOL</a:t>
            </a:r>
            <a:r>
              <a:rPr lang="da-DK" sz="1000" dirty="0">
                <a:solidFill>
                  <a:schemeClr val="bg1"/>
                </a:solidFill>
              </a:rPr>
              <a:t>, hjertesvigt og telesår mv.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a-DK" sz="1200" b="1" dirty="0">
                <a:solidFill>
                  <a:schemeClr val="bg1"/>
                </a:solidFill>
              </a:rPr>
              <a:t>Implementerings- og udviklingsstøtte: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a-DK" sz="1000" dirty="0">
                <a:solidFill>
                  <a:schemeClr val="bg1"/>
                </a:solidFill>
              </a:rPr>
              <a:t>I og på tværs af hovedstadsregionen på strategisk udvalgte indsatser, typisk til konceptuel omlægning af patientforløb, der skal foregå i eller tæt på eget hjem</a:t>
            </a:r>
            <a:endParaRPr lang="da-DK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866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59EAEDF-A355-4C7A-AA7B-CEB3E6DB4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60648"/>
            <a:ext cx="11449272" cy="1210146"/>
          </a:xfrm>
        </p:spPr>
        <p:txBody>
          <a:bodyPr>
            <a:normAutofit fontScale="90000"/>
          </a:bodyPr>
          <a:lstStyle/>
          <a:p>
            <a:r>
              <a:rPr lang="da-DK" dirty="0"/>
              <a:t>Digitalt understøttet hjemmebehandling kan anvendes i forbindelse med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xmlns="" id="{3182952F-B3CF-4DC8-A72D-72C18AAEB315}"/>
              </a:ext>
            </a:extLst>
          </p:cNvPr>
          <p:cNvGrpSpPr/>
          <p:nvPr/>
        </p:nvGrpSpPr>
        <p:grpSpPr>
          <a:xfrm>
            <a:off x="1323987" y="1815949"/>
            <a:ext cx="3213311" cy="1739066"/>
            <a:chOff x="196294" y="397034"/>
            <a:chExt cx="3213311" cy="1739066"/>
          </a:xfrm>
        </p:grpSpPr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xmlns="" id="{84589862-5743-4465-9530-21ABE789DE4A}"/>
                </a:ext>
              </a:extLst>
            </p:cNvPr>
            <p:cNvSpPr/>
            <p:nvPr/>
          </p:nvSpPr>
          <p:spPr>
            <a:xfrm>
              <a:off x="196294" y="397034"/>
              <a:ext cx="3213311" cy="173906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Tekstfelt 16">
              <a:extLst>
                <a:ext uri="{FF2B5EF4-FFF2-40B4-BE49-F238E27FC236}">
                  <a16:creationId xmlns:a16="http://schemas.microsoft.com/office/drawing/2014/main" xmlns="" id="{8B7E3650-489E-414D-9B15-F57A763CD24B}"/>
                </a:ext>
              </a:extLst>
            </p:cNvPr>
            <p:cNvSpPr txBox="1"/>
            <p:nvPr/>
          </p:nvSpPr>
          <p:spPr>
            <a:xfrm>
              <a:off x="196294" y="397034"/>
              <a:ext cx="3213311" cy="17390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3200" b="1" kern="1200" dirty="0">
                  <a:solidFill>
                    <a:schemeClr val="tx1"/>
                  </a:solidFill>
                </a:rPr>
                <a:t>Diagnosticering</a:t>
              </a:r>
            </a:p>
          </p:txBody>
        </p:sp>
      </p:grpSp>
      <p:pic>
        <p:nvPicPr>
          <p:cNvPr id="7" name="Billede 6">
            <a:extLst>
              <a:ext uri="{FF2B5EF4-FFF2-40B4-BE49-F238E27FC236}">
                <a16:creationId xmlns:a16="http://schemas.microsoft.com/office/drawing/2014/main" xmlns="" id="{FBE2B3DE-D260-406D-A2B1-A571CBF78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120" y="3919467"/>
            <a:ext cx="3537720" cy="1636416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xmlns="" id="{4485FC82-A6E4-5CE0-797A-8BB90D74D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872" y="2348880"/>
            <a:ext cx="5698193" cy="262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60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59EAEDF-A355-4C7A-AA7B-CEB3E6DB4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Digitalt understøttet behandling hjemme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39B12EBD-C22E-4A26-AA03-92B6BA07313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Eksempler på hjemmebehandling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xmlns="" id="{032D658B-9BC7-4185-AE03-9FF981ECBC89}"/>
              </a:ext>
            </a:extLst>
          </p:cNvPr>
          <p:cNvSpPr/>
          <p:nvPr/>
        </p:nvSpPr>
        <p:spPr>
          <a:xfrm>
            <a:off x="1487488" y="4458816"/>
            <a:ext cx="2952328" cy="9513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KOL reha</a:t>
            </a:r>
            <a:r>
              <a:rPr lang="da-DK" dirty="0">
                <a:solidFill>
                  <a:schemeClr val="bg1"/>
                </a:solidFill>
              </a:rPr>
              <a:t>bilit</a:t>
            </a:r>
            <a:r>
              <a:rPr lang="da-DK" dirty="0"/>
              <a:t>ering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057CDC7F-B47B-4AFA-8664-D6FAF938DE7A}"/>
              </a:ext>
            </a:extLst>
          </p:cNvPr>
          <p:cNvSpPr/>
          <p:nvPr/>
        </p:nvSpPr>
        <p:spPr>
          <a:xfrm>
            <a:off x="6528048" y="2420888"/>
            <a:ext cx="3168352" cy="111756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KOL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xmlns="" id="{5CC85A72-71DA-4527-A849-0432BB1D9B8F}"/>
              </a:ext>
            </a:extLst>
          </p:cNvPr>
          <p:cNvSpPr/>
          <p:nvPr/>
        </p:nvSpPr>
        <p:spPr>
          <a:xfrm>
            <a:off x="1477904" y="2298576"/>
            <a:ext cx="2889904" cy="127444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Søvnapnoe</a:t>
            </a:r>
            <a:endParaRPr lang="da-DK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xmlns="" id="{F9B65534-1D7A-46F9-A295-F3495F8AC35B}"/>
              </a:ext>
            </a:extLst>
          </p:cNvPr>
          <p:cNvSpPr/>
          <p:nvPr/>
        </p:nvSpPr>
        <p:spPr>
          <a:xfrm>
            <a:off x="5303912" y="4321928"/>
            <a:ext cx="2664298" cy="111756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Depression/</a:t>
            </a:r>
          </a:p>
          <a:p>
            <a:pPr algn="ctr"/>
            <a:r>
              <a:rPr lang="da-DK" dirty="0"/>
              <a:t>angst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xmlns="" id="{51788AD8-36FD-4116-BF9C-E5CB176615AA}"/>
              </a:ext>
            </a:extLst>
          </p:cNvPr>
          <p:cNvSpPr/>
          <p:nvPr/>
        </p:nvSpPr>
        <p:spPr>
          <a:xfrm>
            <a:off x="8040214" y="4321928"/>
            <a:ext cx="2664298" cy="108827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Sår</a:t>
            </a:r>
          </a:p>
        </p:txBody>
      </p:sp>
    </p:spTree>
    <p:extLst>
      <p:ext uri="{BB962C8B-B14F-4D97-AF65-F5344CB8AC3E}">
        <p14:creationId xmlns:p14="http://schemas.microsoft.com/office/powerpoint/2010/main" val="2684835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electronics&#10;&#10;Description automatically generated">
            <a:extLst>
              <a:ext uri="{FF2B5EF4-FFF2-40B4-BE49-F238E27FC236}">
                <a16:creationId xmlns:a16="http://schemas.microsoft.com/office/drawing/2014/main" xmlns="" id="{2CFB95C0-7C4B-4FEE-9EAA-36EBE6A392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65" r="17348"/>
          <a:stretch/>
        </p:blipFill>
        <p:spPr>
          <a:xfrm>
            <a:off x="0" y="17456"/>
            <a:ext cx="7642746" cy="6857990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xmlns="" id="{54D93094-4F08-4C53-8859-D83673840B97}"/>
              </a:ext>
            </a:extLst>
          </p:cNvPr>
          <p:cNvSpPr txBox="1"/>
          <p:nvPr/>
        </p:nvSpPr>
        <p:spPr>
          <a:xfrm>
            <a:off x="1" y="0"/>
            <a:ext cx="7642732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Telemedicinsk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hjemmediagnostic</a:t>
            </a:r>
            <a:r>
              <a:rPr lang="en-US" sz="2400" dirty="0" err="1">
                <a:latin typeface="+mj-lt"/>
                <a:ea typeface="+mj-ea"/>
                <a:cs typeface="+mj-cs"/>
              </a:rPr>
              <a:t>e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ring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af</a:t>
            </a:r>
            <a:endParaRPr lang="en-US" sz="2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 err="1">
                <a:latin typeface="+mj-lt"/>
                <a:ea typeface="+mj-ea"/>
                <a:cs typeface="+mj-cs"/>
              </a:rPr>
              <a:t>s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øvnapnø</a:t>
            </a:r>
            <a:endParaRPr lang="en-US" sz="2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xmlns="" id="{BB7CD39D-0145-4FDB-9EE1-56DBA944E8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5" r="-3" b="5637"/>
          <a:stretch/>
        </p:blipFill>
        <p:spPr>
          <a:xfrm>
            <a:off x="7642740" y="1"/>
            <a:ext cx="4549260" cy="3345645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xmlns="" id="{8CAAFA03-ED35-472B-B665-8B747C36B277}"/>
              </a:ext>
            </a:extLst>
          </p:cNvPr>
          <p:cNvSpPr txBox="1"/>
          <p:nvPr/>
        </p:nvSpPr>
        <p:spPr>
          <a:xfrm>
            <a:off x="1847528" y="4151376"/>
            <a:ext cx="4836736" cy="2373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Diagnosticering</a:t>
            </a:r>
            <a:r>
              <a:rPr lang="en-US" sz="1600" dirty="0"/>
              <a:t> </a:t>
            </a:r>
            <a:r>
              <a:rPr lang="en-US" sz="1600" dirty="0" err="1"/>
              <a:t>af</a:t>
            </a:r>
            <a:r>
              <a:rPr lang="en-US" sz="1600" dirty="0"/>
              <a:t> </a:t>
            </a:r>
            <a:r>
              <a:rPr lang="en-US" sz="1600" dirty="0" err="1"/>
              <a:t>søvnapnø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hjemmet</a:t>
            </a:r>
            <a:endParaRPr lang="en-US" sz="16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simpel</a:t>
            </a:r>
            <a:r>
              <a:rPr lang="en-US" sz="1600" dirty="0"/>
              <a:t> og </a:t>
            </a:r>
            <a:r>
              <a:rPr lang="en-US" sz="1600" dirty="0" err="1"/>
              <a:t>præcis</a:t>
            </a:r>
            <a:r>
              <a:rPr lang="en-US" sz="1600" dirty="0"/>
              <a:t> </a:t>
            </a:r>
            <a:r>
              <a:rPr lang="en-US" sz="1600" dirty="0" err="1"/>
              <a:t>løsning</a:t>
            </a:r>
            <a:r>
              <a:rPr lang="en-US" sz="1600" dirty="0"/>
              <a:t>, der </a:t>
            </a:r>
            <a:r>
              <a:rPr lang="en-US" sz="1600" dirty="0" err="1"/>
              <a:t>opfylder</a:t>
            </a:r>
            <a:r>
              <a:rPr lang="en-US" sz="1600" dirty="0"/>
              <a:t> </a:t>
            </a:r>
            <a:r>
              <a:rPr lang="en-US" sz="1600" dirty="0" err="1"/>
              <a:t>krav</a:t>
            </a:r>
            <a:r>
              <a:rPr lang="en-US" sz="1600" dirty="0"/>
              <a:t> om </a:t>
            </a:r>
            <a:r>
              <a:rPr lang="en-US" sz="1600" dirty="0" err="1"/>
              <a:t>dokumentation</a:t>
            </a:r>
            <a:r>
              <a:rPr lang="en-US" sz="1600" dirty="0"/>
              <a:t> </a:t>
            </a:r>
            <a:r>
              <a:rPr lang="en-US" sz="1600" dirty="0" err="1"/>
              <a:t>af</a:t>
            </a:r>
            <a:r>
              <a:rPr lang="en-US" sz="1600" dirty="0"/>
              <a:t> </a:t>
            </a:r>
            <a:r>
              <a:rPr lang="en-US" sz="1600" dirty="0" err="1"/>
              <a:t>produktet</a:t>
            </a:r>
            <a:r>
              <a:rPr lang="en-US" sz="1600" dirty="0"/>
              <a:t>, </a:t>
            </a:r>
            <a:r>
              <a:rPr lang="en-US" sz="1600" dirty="0" err="1"/>
              <a:t>brugervenlighed</a:t>
            </a:r>
            <a:r>
              <a:rPr lang="en-US" sz="1600" dirty="0"/>
              <a:t>, </a:t>
            </a:r>
            <a:r>
              <a:rPr lang="en-US" sz="1600" dirty="0" err="1"/>
              <a:t>diagnostisk</a:t>
            </a:r>
            <a:r>
              <a:rPr lang="en-US" sz="1600" dirty="0"/>
              <a:t> </a:t>
            </a:r>
            <a:r>
              <a:rPr lang="en-US" sz="1600" dirty="0" err="1"/>
              <a:t>sikkerhed</a:t>
            </a:r>
            <a:r>
              <a:rPr lang="en-US" sz="1600" dirty="0"/>
              <a:t> </a:t>
            </a:r>
            <a:r>
              <a:rPr lang="en-US" sz="1600" dirty="0" err="1"/>
              <a:t>samt</a:t>
            </a:r>
            <a:r>
              <a:rPr lang="en-US" sz="1600" dirty="0"/>
              <a:t> </a:t>
            </a:r>
            <a:r>
              <a:rPr lang="en-US" sz="1600" dirty="0" err="1"/>
              <a:t>brugeroplevelsen</a:t>
            </a: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xmlns="" id="{71BB182B-ED5A-4D56-9CE0-E1326FD53D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" r="1028"/>
          <a:stretch/>
        </p:blipFill>
        <p:spPr bwMode="auto">
          <a:xfrm>
            <a:off x="7642740" y="3345646"/>
            <a:ext cx="4549267" cy="3512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8528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7A68CEA-0A4B-EE4D-59DD-E3FACD50C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wrap="square" anchor="b">
            <a:normAutofit/>
          </a:bodyPr>
          <a:lstStyle/>
          <a:p>
            <a:r>
              <a:rPr lang="da-DK" dirty="0"/>
              <a:t>Nationale telemedicinske tilbud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4D8800FE-D4CE-DFAC-BFDE-D88B8C925F2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3440" y="1882112"/>
            <a:ext cx="5882560" cy="3493368"/>
          </a:xfrm>
        </p:spPr>
        <p:txBody>
          <a:bodyPr wrap="square" anchor="t">
            <a:normAutofit/>
          </a:bodyPr>
          <a:lstStyle/>
          <a:p>
            <a:pPr lvl="1">
              <a:lnSpc>
                <a:spcPct val="90000"/>
              </a:lnSpc>
            </a:pPr>
            <a:r>
              <a:rPr lang="da-DK" sz="2200" dirty="0"/>
              <a:t>Løsninger som udbredes i hele landet </a:t>
            </a:r>
          </a:p>
          <a:p>
            <a:pPr lvl="1">
              <a:lnSpc>
                <a:spcPct val="90000"/>
              </a:lnSpc>
            </a:pPr>
            <a:r>
              <a:rPr lang="da-DK" sz="2200" dirty="0"/>
              <a:t>På tværs af sektorgrænser og dermed rykker tættere på borgeren (det nære sundhedsvæsen)</a:t>
            </a:r>
          </a:p>
          <a:p>
            <a:pPr lvl="1">
              <a:lnSpc>
                <a:spcPct val="90000"/>
              </a:lnSpc>
            </a:pPr>
            <a:r>
              <a:rPr lang="da-DK" sz="2200" dirty="0"/>
              <a:t>Udviklet i et samarbejde mellem alle landsdele </a:t>
            </a:r>
          </a:p>
          <a:p>
            <a:pPr lvl="1">
              <a:lnSpc>
                <a:spcPct val="90000"/>
              </a:lnSpc>
            </a:pPr>
            <a:r>
              <a:rPr lang="da-DK" sz="2200" dirty="0"/>
              <a:t>Involverer borgergrupper helt fra start </a:t>
            </a:r>
          </a:p>
          <a:p>
            <a:pPr lvl="1">
              <a:lnSpc>
                <a:spcPct val="90000"/>
              </a:lnSpc>
            </a:pPr>
            <a:r>
              <a:rPr lang="da-DK" sz="2200" dirty="0"/>
              <a:t>Samarbejde med patientforeninger</a:t>
            </a:r>
          </a:p>
          <a:p>
            <a:pPr lvl="1">
              <a:lnSpc>
                <a:spcPct val="90000"/>
              </a:lnSpc>
            </a:pPr>
            <a:r>
              <a:rPr lang="da-DK" sz="2200" dirty="0"/>
              <a:t>Samarbejde med Sundhedsfaglige Råd</a:t>
            </a:r>
          </a:p>
          <a:p>
            <a:pPr lvl="1">
              <a:lnSpc>
                <a:spcPct val="90000"/>
              </a:lnSpc>
            </a:pPr>
            <a:endParaRPr lang="da-DK" sz="2200" dirty="0"/>
          </a:p>
          <a:p>
            <a:pPr>
              <a:lnSpc>
                <a:spcPct val="90000"/>
              </a:lnSpc>
            </a:pPr>
            <a:endParaRPr lang="da-DK" sz="2200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xmlns="" id="{AD47D440-C906-7EFB-690C-49048D03C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600" y="1905756"/>
            <a:ext cx="4998720" cy="3656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2673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E749BD0-4D54-4832-B289-22DBFAEFE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3000" y="0"/>
            <a:ext cx="6372511" cy="980728"/>
          </a:xfrm>
        </p:spPr>
        <p:txBody>
          <a:bodyPr>
            <a:noAutofit/>
          </a:bodyPr>
          <a:lstStyle/>
          <a:p>
            <a:r>
              <a:rPr lang="da-DK" sz="2400" dirty="0">
                <a:solidFill>
                  <a:srgbClr val="0070C0"/>
                </a:solidFill>
              </a:rPr>
              <a:t>Telemedicinsk hjemmemonitorering til borgere med KOL (implementeres nu!)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36237A59-1DC3-4ED2-A8F7-87A90A394B0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783001" y="908720"/>
            <a:ext cx="6217656" cy="16861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da-DK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a-DK" dirty="0">
                <a:solidFill>
                  <a:schemeClr val="bg2">
                    <a:lumMod val="10000"/>
                  </a:schemeClr>
                </a:solidFill>
              </a:rPr>
              <a:t>Borger får udleveret udstyr, oplæres og sender data til en telemedicinsk platform, hvor en monitoreringsansvarlig sygeplejerske enten i ambulatorium eller i kommunen kan tilgå og tjekke borgers indsendte data. Der er jævnlige opfølgende videokonsultationer mellem sygeplejerske og borger.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C8D2C84-FA4B-446C-A872-AF7B44BEA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88639"/>
            <a:ext cx="5741702" cy="644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Billede 6">
            <a:extLst>
              <a:ext uri="{FF2B5EF4-FFF2-40B4-BE49-F238E27FC236}">
                <a16:creationId xmlns:a16="http://schemas.microsoft.com/office/drawing/2014/main" xmlns="" id="{C63D7970-E567-4104-834B-C98131C06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000" y="2718461"/>
            <a:ext cx="6372511" cy="398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1951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genkapital">
  <a:themeElements>
    <a:clrScheme name="Egenkapital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genkapital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kapita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kabelon powerpoint LP Hovedstaden_v3.0" id="{8D540ECC-D84A-4621-A36A-6D6B5AF4F8F7}" vid="{3461FBD4-CEDE-4A2F-B34A-6F7C5E7B1335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KPowerPoint" ma:contentTypeID="0x010100C19F3EF810FA4FA0A2F094BC81F83BF700ADFE8C8291154FF286CC5A93A5F1DC58009FFE5BA2AD34364BA2D0784D304071C5" ma:contentTypeVersion="11" ma:contentTypeDescription="Opret et nyt dokument." ma:contentTypeScope="" ma:versionID="c2856e16496cc564e62f6325b24a7ccd">
  <xsd:schema xmlns:xsd="http://www.w3.org/2001/XMLSchema" xmlns:xs="http://www.w3.org/2001/XMLSchema" xmlns:p="http://schemas.microsoft.com/office/2006/metadata/properties" xmlns:ns2="99badf84-c4b7-4db7-a366-cafed1b80a0d" xmlns:ns3="0dd46b0f-e2c7-4a31-a61e-54a1e81a6d74" xmlns:ns4="21feff5c-df8a-41c4-b7a3-db9099a81f9c" targetNamespace="http://schemas.microsoft.com/office/2006/metadata/properties" ma:root="true" ma:fieldsID="542e5cfc20dbeb475b981c7c809e59c4" ns2:_="" ns3:_="" ns4:_="">
    <xsd:import namespace="99badf84-c4b7-4db7-a366-cafed1b80a0d"/>
    <xsd:import namespace="0dd46b0f-e2c7-4a31-a61e-54a1e81a6d74"/>
    <xsd:import namespace="21feff5c-df8a-41c4-b7a3-db9099a81f9c"/>
    <xsd:element name="properties">
      <xsd:complexType>
        <xsd:sequence>
          <xsd:element name="documentManagement">
            <xsd:complexType>
              <xsd:all>
                <xsd:element ref="ns2:k485bf92113f45e8af73aaa8ccb782c2" minOccurs="0"/>
                <xsd:element ref="ns3:TaxCatchAll" minOccurs="0"/>
                <xsd:element ref="ns3:TaxCatchAllLabel" minOccurs="0"/>
                <xsd:element ref="ns4:MediaServiceMetadata" minOccurs="0"/>
                <xsd:element ref="ns4:MediaServiceFastMetadata" minOccurs="0"/>
                <xsd:element ref="ns2:SharedWithUsers" minOccurs="0"/>
                <xsd:element ref="ns2:SharedWithDetail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badf84-c4b7-4db7-a366-cafed1b80a0d" elementFormDefault="qualified">
    <xsd:import namespace="http://schemas.microsoft.com/office/2006/documentManagement/types"/>
    <xsd:import namespace="http://schemas.microsoft.com/office/infopath/2007/PartnerControls"/>
    <xsd:element name="k485bf92113f45e8af73aaa8ccb782c2" ma:index="8" nillable="true" ma:taxonomy="true" ma:internalName="k485bf92113f45e8af73aaa8ccb782c2" ma:taxonomyFieldName="Fortrolighed" ma:displayName="Fortrolighed" ma:fieldId="{4485bf92-113f-45e8-af73-aaa8ccb782c2}" ma:sspId="e6a412d2-aea5-45d9-add9-4615ec186553" ma:termSetId="6a582080-c01b-49d7-b09e-9602751820b1" ma:anchorId="a0d00a99-6595-45c2-be49-b130defdf528" ma:open="false" ma:isKeyword="false">
      <xsd:complexType>
        <xsd:sequence>
          <xsd:element ref="pc:Terms" minOccurs="0" maxOccurs="1"/>
        </xsd:sequence>
      </xsd:complexType>
    </xsd:element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46b0f-e2c7-4a31-a61e-54a1e81a6d74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8188d2ae-b5cc-4423-9552-f798e9989f50}" ma:internalName="TaxCatchAll" ma:showField="CatchAllData" ma:web="99badf84-c4b7-4db7-a366-cafed1b80a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8188d2ae-b5cc-4423-9552-f798e9989f50}" ma:internalName="TaxCatchAllLabel" ma:readOnly="true" ma:showField="CatchAllDataLabel" ma:web="99badf84-c4b7-4db7-a366-cafed1b80a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feff5c-df8a-41c4-b7a3-db9099a81f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dd46b0f-e2c7-4a31-a61e-54a1e81a6d74"/>
    <k485bf92113f45e8af73aaa8ccb782c2 xmlns="99badf84-c4b7-4db7-a366-cafed1b80a0d">
      <Terms xmlns="http://schemas.microsoft.com/office/infopath/2007/PartnerControls"/>
    </k485bf92113f45e8af73aaa8ccb782c2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841268-8BEC-4CC6-B29E-C7DFBE0450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badf84-c4b7-4db7-a366-cafed1b80a0d"/>
    <ds:schemaRef ds:uri="0dd46b0f-e2c7-4a31-a61e-54a1e81a6d74"/>
    <ds:schemaRef ds:uri="21feff5c-df8a-41c4-b7a3-db9099a81f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20B285-B1EA-4608-BD6A-03526414942A}">
  <ds:schemaRefs>
    <ds:schemaRef ds:uri="http://schemas.microsoft.com/office/infopath/2007/PartnerControls"/>
    <ds:schemaRef ds:uri="0dd46b0f-e2c7-4a31-a61e-54a1e81a6d74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21feff5c-df8a-41c4-b7a3-db9099a81f9c"/>
    <ds:schemaRef ds:uri="http://schemas.microsoft.com/office/2006/documentManagement/types"/>
    <ds:schemaRef ds:uri="99badf84-c4b7-4db7-a366-cafed1b80a0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F2D5CD2-419E-4F0D-ACE3-2B4AA12FA0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1338</TotalTime>
  <Words>716</Words>
  <Application>Microsoft Office PowerPoint</Application>
  <PresentationFormat>Brugerdefineret</PresentationFormat>
  <Paragraphs>120</Paragraphs>
  <Slides>16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16</vt:i4>
      </vt:variant>
    </vt:vector>
  </HeadingPairs>
  <TitlesOfParts>
    <vt:vector size="17" baseType="lpstr">
      <vt:lpstr>Egenkapital</vt:lpstr>
      <vt:lpstr>PowerPoint-præsentation</vt:lpstr>
      <vt:lpstr>   </vt:lpstr>
      <vt:lpstr>Digitalt understøttet hjemmebehandling</vt:lpstr>
      <vt:lpstr>Arbejdet med telesundhed i regionen</vt:lpstr>
      <vt:lpstr>Digitalt understøttet hjemmebehandling kan anvendes i forbindelse med</vt:lpstr>
      <vt:lpstr>Digitalt understøttet behandling hjemme</vt:lpstr>
      <vt:lpstr>PowerPoint-præsentation</vt:lpstr>
      <vt:lpstr>Nationale telemedicinske tilbud </vt:lpstr>
      <vt:lpstr>Telemedicinsk hjemmemonitorering til borgere med KOL (implementeres nu!)</vt:lpstr>
      <vt:lpstr>Hvad siger borgerne?</vt:lpstr>
      <vt:lpstr>PowerPoint-præsentation</vt:lpstr>
      <vt:lpstr>Telemedicinsk sårbehandling (2015)</vt:lpstr>
      <vt:lpstr>Gevinster</vt:lpstr>
      <vt:lpstr>    Internetbaseret behandling af angst eller depression</vt:lpstr>
      <vt:lpstr>Online KOL-rehabilitering</vt:lpstr>
      <vt:lpstr>Spørgsmål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Annette Lyneborg Nielsen</dc:creator>
  <cp:lastModifiedBy>Joern Gettermann</cp:lastModifiedBy>
  <cp:revision>57</cp:revision>
  <cp:lastPrinted>2023-05-01T14:19:41Z</cp:lastPrinted>
  <dcterms:created xsi:type="dcterms:W3CDTF">2022-08-31T08:48:26Z</dcterms:created>
  <dcterms:modified xsi:type="dcterms:W3CDTF">2023-10-25T12:28:07Z</dcterms:modified>
</cp:coreProperties>
</file>